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.xml" ContentType="application/vnd.openxmlformats-officedocument.presentationml.notes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7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D0623"/>
    <a:srgbClr val="E40728"/>
    <a:srgbClr val="386B78"/>
    <a:srgbClr val="3F7886"/>
    <a:srgbClr val="411A85"/>
    <a:srgbClr val="437D8C"/>
    <a:srgbClr val="4A7C95"/>
    <a:srgbClr val="390E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2787"/>
    <p:restoredTop sz="92474" autoAdjust="0"/>
  </p:normalViewPr>
  <p:slideViewPr>
    <p:cSldViewPr snapToGrid="0">
      <p:cViewPr>
        <p:scale>
          <a:sx n="120" d="100"/>
          <a:sy n="120" d="100"/>
        </p:scale>
        <p:origin x="-832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32E820B-821D-F240-A1A4-143EA16CB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A84C34C-598B-7C4A-92E3-7ECCC339B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DCD41-98D9-A64C-AF6D-582FF4FA322B}" type="slidenum">
              <a:rPr lang="en-US">
                <a:latin typeface="Arial" charset="-52"/>
              </a:rPr>
              <a:pPr/>
              <a:t>1</a:t>
            </a:fld>
            <a:endParaRPr lang="en-US">
              <a:latin typeface="Arial" charset="-52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p.4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M10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M11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M12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M13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M14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M15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M16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M17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B0309-A918-154F-8BCF-A6AB9D5ED963}" type="slidenum">
              <a:rPr lang="en-US">
                <a:latin typeface="Arial" charset="-52"/>
              </a:rPr>
              <a:pPr/>
              <a:t>2</a:t>
            </a:fld>
            <a:endParaRPr lang="en-US">
              <a:latin typeface="Arial" charset="-52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p.4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M9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7680"/>
            <a:ext cx="8239760" cy="45669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995680"/>
            <a:ext cx="5984240" cy="45669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3"/>
          <p:cNvSpPr>
            <a:spLocks noChangeShapeType="1"/>
          </p:cNvSpPr>
          <p:nvPr userDrawn="1"/>
        </p:nvSpPr>
        <p:spPr bwMode="auto">
          <a:xfrm>
            <a:off x="444500" y="269240"/>
            <a:ext cx="8229600" cy="0"/>
          </a:xfrm>
          <a:prstGeom prst="line">
            <a:avLst/>
          </a:prstGeom>
          <a:noFill/>
          <a:ln w="12700">
            <a:solidFill>
              <a:srgbClr val="BD062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44500" y="6588760"/>
            <a:ext cx="8229600" cy="0"/>
          </a:xfrm>
          <a:prstGeom prst="line">
            <a:avLst/>
          </a:prstGeom>
          <a:noFill/>
          <a:ln w="12700">
            <a:solidFill>
              <a:srgbClr val="BD062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47520"/>
            <a:ext cx="4876800" cy="457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9720"/>
            <a:ext cx="8229600" cy="97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2" r:id="rId4"/>
    <p:sldLayoutId id="2147483650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119063" algn="l" rtl="0" eaLnBrk="0" fontAlgn="base" hangingPunct="0">
        <a:spcBef>
          <a:spcPct val="35000"/>
        </a:spcBef>
        <a:spcAft>
          <a:spcPct val="0"/>
        </a:spcAft>
        <a:buSzPct val="8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2pPr>
      <a:lvl3pPr marL="5683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3pPr>
      <a:lvl4pPr marL="803275" indent="-120650" algn="l" rtl="0" eaLnBrk="0" fontAlgn="base" hangingPunct="0">
        <a:spcBef>
          <a:spcPct val="20000"/>
        </a:spcBef>
        <a:spcAft>
          <a:spcPct val="0"/>
        </a:spcAft>
        <a:buSzPct val="80000"/>
        <a:buFont typeface="Times" charset="0"/>
        <a:buChar char="•"/>
        <a:defRPr sz="1200">
          <a:solidFill>
            <a:schemeClr val="tx1"/>
          </a:solidFill>
          <a:latin typeface="+mn-lt"/>
          <a:ea typeface="+mn-ea"/>
        </a:defRPr>
      </a:lvl4pPr>
      <a:lvl5pPr marL="1147763" indent="-173038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1604963" indent="-17303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062163" indent="-17303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519363" indent="-17303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2976563" indent="-17303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1_U13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9200" y="1056640"/>
            <a:ext cx="6969760" cy="54457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House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2540000"/>
            <a:ext cx="7355840" cy="1402080"/>
          </a:xfrm>
          <a:ln>
            <a:solidFill>
              <a:srgbClr val="000000"/>
            </a:solidFill>
          </a:ln>
        </p:spPr>
        <p:txBody>
          <a:bodyPr anchor="ctr"/>
          <a:lstStyle/>
          <a:p>
            <a:pPr algn="ctr"/>
            <a:r>
              <a:rPr lang="en-US" dirty="0" smtClean="0"/>
              <a:t>Object of the game: guess the rule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11200" y="3942080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173038" indent="0"/>
            <a:r>
              <a:rPr lang="en-US" dirty="0" smtClean="0"/>
              <a:t>Imagine you are the person in the picture sequence.</a:t>
            </a:r>
          </a:p>
          <a:p>
            <a:pPr marL="173038" indent="0"/>
            <a:r>
              <a:rPr lang="en-US" dirty="0" smtClean="0"/>
              <a:t>Tell a story that includes:</a:t>
            </a:r>
          </a:p>
          <a:p>
            <a:r>
              <a:rPr lang="en-US" dirty="0" smtClean="0"/>
              <a:t> </a:t>
            </a:r>
          </a:p>
          <a:p>
            <a:pPr algn="ctr"/>
            <a:r>
              <a:rPr lang="en-US" dirty="0" smtClean="0"/>
              <a:t>Introduction</a:t>
            </a:r>
          </a:p>
          <a:p>
            <a:pPr marL="1260475" indent="-234950">
              <a:buFont typeface="Arial"/>
              <a:buChar char="•"/>
            </a:pPr>
            <a:r>
              <a:rPr lang="en-US" dirty="0" smtClean="0"/>
              <a:t>tell when this occurred</a:t>
            </a:r>
          </a:p>
          <a:p>
            <a:pPr marL="1260475" indent="-234950">
              <a:buFont typeface="Arial"/>
              <a:buChar char="•"/>
            </a:pPr>
            <a:r>
              <a:rPr lang="en-US" dirty="0" smtClean="0"/>
              <a:t>tell what you were going to do</a:t>
            </a:r>
          </a:p>
          <a:p>
            <a:r>
              <a:rPr lang="en-US" dirty="0" smtClean="0"/>
              <a:t> </a:t>
            </a:r>
          </a:p>
          <a:p>
            <a:pPr algn="ctr"/>
            <a:r>
              <a:rPr lang="en-US" dirty="0" smtClean="0"/>
              <a:t>Body</a:t>
            </a:r>
          </a:p>
          <a:p>
            <a:pPr marL="1260475" indent="-234950">
              <a:buFont typeface="Arial"/>
              <a:buChar char="•"/>
            </a:pPr>
            <a:r>
              <a:rPr lang="en-US" dirty="0" smtClean="0"/>
              <a:t>describe the sequence of activities</a:t>
            </a:r>
          </a:p>
          <a:p>
            <a:pPr marL="1260475" indent="-234950">
              <a:buFont typeface="Arial"/>
              <a:buChar char="•"/>
            </a:pPr>
            <a:r>
              <a:rPr lang="en-US" dirty="0" smtClean="0"/>
              <a:t>include your feelings about some of the activities</a:t>
            </a:r>
          </a:p>
          <a:p>
            <a:r>
              <a:rPr lang="en-US" dirty="0" smtClean="0"/>
              <a:t> </a:t>
            </a:r>
          </a:p>
          <a:p>
            <a:pPr algn="ctr"/>
            <a:r>
              <a:rPr lang="en-US" dirty="0" smtClean="0"/>
              <a:t>Closing</a:t>
            </a:r>
          </a:p>
          <a:p>
            <a:pPr marL="1260475" indent="-234950">
              <a:buFont typeface="Arial"/>
              <a:buChar char="•"/>
            </a:pPr>
            <a:r>
              <a:rPr lang="en-US" dirty="0" smtClean="0"/>
              <a:t>tell your surprise ending, and your reaction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12_U13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7600" y="1076960"/>
            <a:ext cx="7091680" cy="54660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Office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13_U13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58720" y="1036320"/>
            <a:ext cx="4307840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Where’s the TV Guide?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0112" y="2423577"/>
            <a:ext cx="5872480" cy="1998133"/>
          </a:xfrm>
        </p:spPr>
        <p:txBody>
          <a:bodyPr anchor="ctr"/>
          <a:lstStyle/>
          <a:p>
            <a:pPr>
              <a:tabLst>
                <a:tab pos="1371600" algn="r"/>
                <a:tab pos="1482725" algn="l"/>
              </a:tabLst>
            </a:pPr>
            <a:r>
              <a:rPr lang="en-US" b="1" dirty="0" smtClean="0"/>
              <a:t>B</a:t>
            </a:r>
            <a:r>
              <a:rPr lang="en-US" b="1" dirty="0" smtClean="0"/>
              <a:t>:</a:t>
            </a:r>
            <a:r>
              <a:rPr lang="en-US" dirty="0" smtClean="0"/>
              <a:t>	if yes, tell where you keep it    </a:t>
            </a:r>
            <a:endParaRPr lang="en-US" dirty="0" smtClean="0"/>
          </a:p>
          <a:p>
            <a:pPr>
              <a:tabLst>
                <a:tab pos="1371600" algn="r"/>
                <a:tab pos="1482725" algn="l"/>
              </a:tabLst>
            </a:pPr>
            <a:r>
              <a:rPr lang="en-US" b="1" dirty="0" smtClean="0"/>
              <a:t>A</a:t>
            </a:r>
            <a:r>
              <a:rPr lang="en-US" b="1" dirty="0" smtClean="0"/>
              <a:t>:</a:t>
            </a:r>
            <a:r>
              <a:rPr lang="en-US" dirty="0" smtClean="0"/>
              <a:t>	ask for confirmation</a:t>
            </a:r>
            <a:endParaRPr lang="en-US" dirty="0" smtClean="0"/>
          </a:p>
          <a:p>
            <a:pPr>
              <a:tabLst>
                <a:tab pos="1371600" algn="r"/>
                <a:tab pos="1482725" algn="l"/>
              </a:tabLst>
            </a:pPr>
            <a:r>
              <a:rPr lang="en-US" b="1" dirty="0" smtClean="0"/>
              <a:t>B</a:t>
            </a:r>
            <a:r>
              <a:rPr lang="en-US" b="1" dirty="0" smtClean="0"/>
              <a:t>:</a:t>
            </a:r>
            <a:r>
              <a:rPr lang="en-US" dirty="0" smtClean="0"/>
              <a:t>	confirm or correct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6098" y="2566879"/>
            <a:ext cx="622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tabLst>
                <a:tab pos="1371600" algn="r"/>
                <a:tab pos="1482725" algn="l"/>
              </a:tabLst>
            </a:pPr>
            <a:r>
              <a:rPr lang="en-US" sz="1800" b="1" kern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Signer A: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	ask if B has _______ (your assigned item)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926" y="1542627"/>
            <a:ext cx="4978400" cy="4231640"/>
          </a:xfrm>
        </p:spPr>
        <p:txBody>
          <a:bodyPr anchor="ctr"/>
          <a:lstStyle/>
          <a:p>
            <a:pPr>
              <a:tabLst>
                <a:tab pos="1371600" algn="r"/>
                <a:tab pos="1482725" algn="l"/>
              </a:tabLst>
            </a:pPr>
            <a:r>
              <a:rPr lang="en-US" b="1" dirty="0" smtClean="0"/>
              <a:t>	Signer A:		</a:t>
            </a:r>
            <a:r>
              <a:rPr lang="en-US" dirty="0" smtClean="0"/>
              <a:t>give reason, make request </a:t>
            </a:r>
          </a:p>
          <a:p>
            <a:pPr>
              <a:tabLst>
                <a:tab pos="1371600" algn="r"/>
                <a:tab pos="1482725" algn="l"/>
              </a:tabLst>
            </a:pPr>
            <a:r>
              <a:rPr lang="en-US" b="1" dirty="0" smtClean="0"/>
              <a:t>		B:	</a:t>
            </a:r>
            <a:r>
              <a:rPr lang="en-US" dirty="0" smtClean="0"/>
              <a:t>agree, ask where </a:t>
            </a:r>
          </a:p>
          <a:p>
            <a:pPr>
              <a:tabLst>
                <a:tab pos="1371600" algn="r"/>
                <a:tab pos="1482725" algn="l"/>
              </a:tabLst>
            </a:pPr>
            <a:r>
              <a:rPr lang="en-US" b="1" dirty="0" smtClean="0"/>
              <a:t>		A:	</a:t>
            </a:r>
            <a:r>
              <a:rPr lang="en-US" dirty="0" smtClean="0"/>
              <a:t>give specific location </a:t>
            </a:r>
          </a:p>
          <a:p>
            <a:pPr>
              <a:tabLst>
                <a:tab pos="1371600" algn="r"/>
                <a:tab pos="1482725" algn="l"/>
              </a:tabLst>
            </a:pPr>
            <a:r>
              <a:rPr lang="en-US" b="1" dirty="0" smtClean="0"/>
              <a:t>		B:	</a:t>
            </a:r>
            <a:r>
              <a:rPr lang="en-US" dirty="0" smtClean="0"/>
              <a:t>ask for confirmation</a:t>
            </a:r>
          </a:p>
          <a:p>
            <a:pPr>
              <a:tabLst>
                <a:tab pos="1371600" algn="r"/>
                <a:tab pos="1482725" algn="l"/>
              </a:tabLst>
            </a:pPr>
            <a:r>
              <a:rPr lang="en-US" b="1" dirty="0" smtClean="0"/>
              <a:t>		A:	</a:t>
            </a:r>
            <a:r>
              <a:rPr lang="en-US" dirty="0" smtClean="0"/>
              <a:t>confirm or correct </a:t>
            </a:r>
          </a:p>
          <a:p>
            <a:pPr>
              <a:tabLst>
                <a:tab pos="1371600" algn="r"/>
                <a:tab pos="1482725" algn="l"/>
              </a:tabLst>
            </a:pPr>
            <a:r>
              <a:rPr lang="en-US" b="1" dirty="0" smtClean="0"/>
              <a:t>		B:	</a:t>
            </a:r>
            <a:r>
              <a:rPr lang="en-US" dirty="0" smtClean="0"/>
              <a:t>(go get the item)</a:t>
            </a:r>
          </a:p>
          <a:p>
            <a:pPr>
              <a:tabLst>
                <a:tab pos="1371600" algn="r"/>
                <a:tab pos="1482725" algn="l"/>
              </a:tabLst>
            </a:pPr>
            <a:endParaRPr lang="en-US" dirty="0" smtClean="0"/>
          </a:p>
          <a:p>
            <a:pPr>
              <a:tabLst>
                <a:tab pos="1371600" algn="r"/>
                <a:tab pos="1482725" algn="l"/>
              </a:tabLst>
            </a:pP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16_U13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77440" y="1016000"/>
            <a:ext cx="4338320" cy="55067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Lost Shoe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83920" y="2113280"/>
            <a:ext cx="7355840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indent="-223838"/>
            <a:r>
              <a:rPr lang="en-US" sz="1800" dirty="0" smtClean="0"/>
              <a:t>Tell a story about losing something, using this narrative sequence:</a:t>
            </a:r>
          </a:p>
          <a:p>
            <a:pPr marL="457200" indent="-223838">
              <a:buFont typeface="Arial"/>
              <a:buChar char="•"/>
            </a:pPr>
            <a:r>
              <a:rPr lang="en-US" sz="1800" dirty="0" smtClean="0"/>
              <a:t>how you realized it was missing</a:t>
            </a:r>
          </a:p>
          <a:p>
            <a:pPr marL="457200" indent="-223838">
              <a:buFont typeface="Arial"/>
              <a:buChar char="•"/>
            </a:pPr>
            <a:r>
              <a:rPr lang="en-US" sz="1800" dirty="0" smtClean="0"/>
              <a:t>where you looked (include several different places, and</a:t>
            </a:r>
            <a:br>
              <a:rPr lang="en-US" sz="1800" dirty="0" smtClean="0"/>
            </a:br>
            <a:r>
              <a:rPr lang="en-US" sz="1800" dirty="0" smtClean="0"/>
              <a:t>describe specific locations within the places)</a:t>
            </a:r>
          </a:p>
          <a:p>
            <a:pPr marL="457200" indent="-223838">
              <a:buFont typeface="Arial"/>
              <a:buChar char="•"/>
            </a:pPr>
            <a:r>
              <a:rPr lang="en-US" sz="1800" dirty="0" smtClean="0"/>
              <a:t>how you finally found it (and your reaction)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11200" y="4551680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2_U13.tif"/>
          <p:cNvPicPr>
            <a:picLocks noChangeAspect="1"/>
          </p:cNvPicPr>
          <p:nvPr/>
        </p:nvPicPr>
        <p:blipFill>
          <a:blip r:embed="rId3"/>
          <a:srcRect r="721"/>
          <a:stretch>
            <a:fillRect/>
          </a:stretch>
        </p:blipFill>
        <p:spPr>
          <a:xfrm>
            <a:off x="1209040" y="1066800"/>
            <a:ext cx="6990080" cy="5435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Floor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3_U13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39520" y="1127760"/>
            <a:ext cx="6949440" cy="53644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Room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4_U13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09040" y="1127760"/>
            <a:ext cx="6995160" cy="5384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Bedroom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5_U13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39520" y="1076960"/>
            <a:ext cx="6918960" cy="5435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Kitchen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6_U13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0000" y="1056640"/>
            <a:ext cx="6929120" cy="540512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Bathroom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 bwMode="auto">
          <a:xfrm flipV="1">
            <a:off x="3261360" y="2611120"/>
            <a:ext cx="1503680" cy="1463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3393440" y="2966720"/>
            <a:ext cx="3230880" cy="812800"/>
          </a:xfrm>
          <a:prstGeom prst="rect">
            <a:avLst/>
          </a:prstGeom>
          <a:solidFill>
            <a:schemeClr val="bg1">
              <a:alpha val="9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880" y="1148080"/>
            <a:ext cx="7863840" cy="4566920"/>
          </a:xfrm>
        </p:spPr>
        <p:txBody>
          <a:bodyPr/>
          <a:lstStyle/>
          <a:p>
            <a:pPr marL="60325" indent="0"/>
            <a:r>
              <a:rPr lang="en-US" sz="1600" b="1" dirty="0" smtClean="0"/>
              <a:t>Signer A: </a:t>
            </a:r>
            <a:r>
              <a:rPr lang="en-US" sz="1600" dirty="0" smtClean="0"/>
              <a:t>ask if B's house has a certain thing, i.e., garage, family room, rug, curtains </a:t>
            </a:r>
            <a:br>
              <a:rPr lang="en-US" sz="1600" dirty="0" smtClean="0"/>
            </a:br>
            <a:r>
              <a:rPr lang="en-US" sz="1600" dirty="0" smtClean="0"/>
              <a:t>(use a yes/no question)</a:t>
            </a:r>
          </a:p>
          <a:p>
            <a:pPr marL="0" indent="0">
              <a:tabLst>
                <a:tab pos="741363" algn="l"/>
              </a:tabLst>
            </a:pPr>
            <a:r>
              <a:rPr lang="en-US" sz="1600" b="1" dirty="0" smtClean="0"/>
              <a:t>	B:        </a:t>
            </a:r>
            <a:r>
              <a:rPr lang="en-US" sz="1600" dirty="0" smtClean="0"/>
              <a:t>		respond</a:t>
            </a:r>
          </a:p>
          <a:p>
            <a:pPr marL="0" indent="0"/>
            <a:endParaRPr dirty="0"/>
          </a:p>
          <a:p>
            <a:pPr marL="0" indent="0"/>
            <a:r>
              <a:rPr lang="en-US" sz="1600" dirty="0" smtClean="0"/>
              <a:t> 		yes                               no</a:t>
            </a:r>
          </a:p>
          <a:p>
            <a:pPr marL="0" indent="0"/>
            <a:r>
              <a:rPr lang="en-US" sz="1600" dirty="0" smtClean="0"/>
              <a:t> </a:t>
            </a:r>
          </a:p>
          <a:p>
            <a:pPr marL="0" indent="0">
              <a:tabLst>
                <a:tab pos="2743200" algn="l"/>
                <a:tab pos="3027363" algn="l"/>
              </a:tabLst>
            </a:pPr>
            <a:r>
              <a:rPr lang="en-US" sz="1600" b="1" dirty="0" smtClean="0"/>
              <a:t>	A:	</a:t>
            </a:r>
            <a:r>
              <a:rPr lang="en-US" sz="1600" dirty="0" smtClean="0"/>
              <a:t>ask about other features B's house may have</a:t>
            </a:r>
            <a:br>
              <a:rPr lang="en-US" sz="1600" dirty="0" smtClean="0"/>
            </a:br>
            <a:r>
              <a:rPr lang="en-US" sz="1600" dirty="0" smtClean="0"/>
              <a:t>		(use yes/no questions until you get a yes response) </a:t>
            </a:r>
          </a:p>
          <a:p>
            <a:pPr marL="0" indent="0">
              <a:tabLst>
                <a:tab pos="2743200" algn="l"/>
              </a:tabLst>
            </a:pPr>
            <a:r>
              <a:rPr lang="en-US" sz="1600" b="1" dirty="0" smtClean="0"/>
              <a:t>	B: </a:t>
            </a:r>
            <a:r>
              <a:rPr lang="en-US" sz="1600" dirty="0" smtClean="0"/>
              <a:t>respond</a:t>
            </a:r>
          </a:p>
          <a:p>
            <a:pPr marL="0" indent="0"/>
            <a:r>
              <a:rPr lang="en-US" sz="1600" dirty="0" smtClean="0"/>
              <a:t>  </a:t>
            </a:r>
          </a:p>
          <a:p>
            <a:pPr marL="0" indent="0">
              <a:tabLst>
                <a:tab pos="741363" algn="l"/>
                <a:tab pos="1025525" algn="l"/>
              </a:tabLst>
            </a:pPr>
            <a:r>
              <a:rPr lang="en-US" sz="1600" b="1" dirty="0" smtClean="0"/>
              <a:t>	A: </a:t>
            </a:r>
            <a:r>
              <a:rPr lang="en-US" sz="1600" dirty="0" smtClean="0"/>
              <a:t>ask for more specific information, i.e.: </a:t>
            </a:r>
            <a:br>
              <a:rPr lang="en-US" sz="1600" dirty="0" smtClean="0"/>
            </a:br>
            <a:r>
              <a:rPr lang="en-US" sz="1600" dirty="0" smtClean="0"/>
              <a:t>		where</a:t>
            </a:r>
            <a:br>
              <a:rPr lang="en-US" sz="1600" dirty="0" smtClean="0"/>
            </a:br>
            <a:r>
              <a:rPr lang="en-US" sz="1600" dirty="0" smtClean="0"/>
              <a:t>		what</a:t>
            </a:r>
            <a:br>
              <a:rPr lang="en-US" sz="1600" dirty="0" smtClean="0"/>
            </a:br>
            <a:r>
              <a:rPr lang="en-US" sz="1600" dirty="0" smtClean="0"/>
              <a:t>		what kind/which</a:t>
            </a:r>
            <a:br>
              <a:rPr lang="en-US" sz="1600" dirty="0" smtClean="0"/>
            </a:br>
            <a:r>
              <a:rPr lang="en-US" sz="1600" dirty="0" smtClean="0"/>
              <a:t>		how many</a:t>
            </a:r>
            <a:br>
              <a:rPr lang="en-US" sz="1600" dirty="0" smtClean="0"/>
            </a:br>
            <a:r>
              <a:rPr lang="en-US" sz="1600" dirty="0" smtClean="0"/>
              <a:t>		(use </a:t>
            </a:r>
            <a:r>
              <a:rPr lang="en-US" sz="1600" dirty="0" err="1" smtClean="0"/>
              <a:t>wh</a:t>
            </a:r>
            <a:r>
              <a:rPr lang="en-US" sz="1600" dirty="0" smtClean="0"/>
              <a:t>-word questions)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2946400" y="1971040"/>
            <a:ext cx="558800" cy="4368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6200000" flipV="1">
            <a:off x="4236720" y="1991360"/>
            <a:ext cx="487680" cy="3860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 flipH="1" flipV="1">
            <a:off x="1803400" y="3144520"/>
            <a:ext cx="1452880" cy="406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20" y="1352015"/>
            <a:ext cx="8641875" cy="4566920"/>
          </a:xfrm>
        </p:spPr>
        <p:txBody>
          <a:bodyPr/>
          <a:lstStyle/>
          <a:p>
            <a:pPr marL="0" indent="0">
              <a:tabLst>
                <a:tab pos="914400" algn="r"/>
                <a:tab pos="1087438" algn="l"/>
              </a:tabLst>
            </a:pPr>
            <a:r>
              <a:rPr lang="en-US" b="1" dirty="0" smtClean="0"/>
              <a:t>	T:	</a:t>
            </a:r>
            <a:r>
              <a:rPr lang="en-US" dirty="0" smtClean="0"/>
              <a:t>(point to garage)</a:t>
            </a:r>
          </a:p>
          <a:p>
            <a:pPr marL="0" indent="0">
              <a:tabLst>
                <a:tab pos="914400" algn="r"/>
                <a:tab pos="1087438" algn="l"/>
              </a:tabLst>
            </a:pPr>
            <a:r>
              <a:rPr lang="en-US" dirty="0" smtClean="0"/>
              <a:t>	</a:t>
            </a:r>
            <a:r>
              <a:rPr lang="en-US" dirty="0" smtClean="0"/>
              <a:t>	</a:t>
            </a:r>
          </a:p>
          <a:p>
            <a:pPr marL="0" indent="0">
              <a:tabLst>
                <a:tab pos="914400" algn="r"/>
                <a:tab pos="1087438" algn="l"/>
              </a:tabLst>
            </a:pPr>
            <a:r>
              <a:rPr lang="en-US" b="1" dirty="0" smtClean="0"/>
              <a:t>	A:	</a:t>
            </a:r>
            <a:r>
              <a:rPr lang="en-US" dirty="0" smtClean="0"/>
              <a:t>YOU HAVE GARAGE, YOU.</a:t>
            </a:r>
          </a:p>
          <a:p>
            <a:pPr marL="0" indent="0">
              <a:tabLst>
                <a:tab pos="914400" algn="r"/>
                <a:tab pos="1087438" algn="l"/>
              </a:tabLst>
            </a:pPr>
            <a:r>
              <a:rPr lang="en-US" dirty="0" smtClean="0"/>
              <a:t> </a:t>
            </a:r>
          </a:p>
          <a:p>
            <a:pPr marL="0" indent="0">
              <a:tabLst>
                <a:tab pos="914400" algn="r"/>
                <a:tab pos="1087438" algn="l"/>
              </a:tabLst>
            </a:pPr>
            <a:r>
              <a:rPr lang="en-US" b="1" dirty="0" smtClean="0"/>
              <a:t>	T (as B):	</a:t>
            </a:r>
            <a:r>
              <a:rPr lang="en-US" dirty="0" smtClean="0"/>
              <a:t>YES.</a:t>
            </a:r>
          </a:p>
          <a:p>
            <a:pPr marL="0" indent="0">
              <a:tabLst>
                <a:tab pos="914400" algn="r"/>
                <a:tab pos="1087438" algn="l"/>
              </a:tabLst>
            </a:pPr>
            <a:r>
              <a:rPr lang="en-US" dirty="0" smtClean="0"/>
              <a:t> 	</a:t>
            </a:r>
            <a:r>
              <a:rPr lang="en-US" dirty="0" smtClean="0"/>
              <a:t>	</a:t>
            </a:r>
            <a:endParaRPr lang="en-US" u="sng" dirty="0" smtClean="0"/>
          </a:p>
          <a:p>
            <a:pPr marL="0" indent="0">
              <a:tabLst>
                <a:tab pos="914400" algn="r"/>
                <a:tab pos="1087438" algn="l"/>
              </a:tabLst>
            </a:pPr>
            <a:r>
              <a:rPr lang="en-US" b="1" dirty="0" smtClean="0"/>
              <a:t>	A:	</a:t>
            </a:r>
            <a:r>
              <a:rPr lang="en-US" dirty="0" smtClean="0"/>
              <a:t>SEPARATE, [#OR] [(</a:t>
            </a:r>
            <a:r>
              <a:rPr lang="en-US" dirty="0" err="1" smtClean="0"/>
              <a:t>wh)LCL:C"house"/LCL:C"room</a:t>
            </a:r>
            <a:r>
              <a:rPr lang="en-US" dirty="0" smtClean="0"/>
              <a:t> attached to house," </a:t>
            </a:r>
            <a:br>
              <a:rPr lang="en-US" dirty="0" smtClean="0"/>
            </a:br>
            <a:r>
              <a:rPr lang="en-US" dirty="0" smtClean="0"/>
              <a:t>  	</a:t>
            </a: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> 		WHICH.</a:t>
            </a:r>
          </a:p>
          <a:p>
            <a:pPr marL="0" indent="0">
              <a:tabLst>
                <a:tab pos="914400" algn="r"/>
                <a:tab pos="1087438" algn="l"/>
              </a:tabLst>
            </a:pPr>
            <a:r>
              <a:rPr lang="en-US" dirty="0" smtClean="0"/>
              <a:t> </a:t>
            </a:r>
          </a:p>
          <a:p>
            <a:pPr marL="0" indent="0">
              <a:tabLst>
                <a:tab pos="914400" algn="r"/>
                <a:tab pos="1087438" algn="l"/>
              </a:tabLst>
            </a:pPr>
            <a:r>
              <a:rPr lang="en-US" b="1" dirty="0" smtClean="0"/>
              <a:t>	T (as B):	</a:t>
            </a:r>
            <a:r>
              <a:rPr lang="en-US" dirty="0" smtClean="0"/>
              <a:t>(respond with information)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4165485" y="1648769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/>
              <a:t>q</a:t>
            </a:r>
            <a:endParaRPr lang="en-US" sz="1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90133" y="1998133"/>
            <a:ext cx="2878667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8542754" y="2961102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/>
              <a:t>q</a:t>
            </a:r>
            <a:endParaRPr lang="en-US" sz="18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490133" y="3310466"/>
            <a:ext cx="7264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1820220" y="3555999"/>
            <a:ext cx="62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/>
              <a:t>whq</a:t>
            </a:r>
            <a:endParaRPr lang="en-US" sz="18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490133" y="3905363"/>
            <a:ext cx="821267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3276600"/>
            <a:ext cx="4876800" cy="2900680"/>
          </a:xfrm>
        </p:spPr>
        <p:txBody>
          <a:bodyPr/>
          <a:lstStyle/>
          <a:p>
            <a:r>
              <a:rPr lang="en-US" dirty="0" smtClean="0"/>
              <a:t>all                                                             none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479040" y="3196908"/>
            <a:ext cx="385064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 flipH="1" flipV="1">
            <a:off x="2387997" y="3195717"/>
            <a:ext cx="202406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 flipH="1" flipV="1">
            <a:off x="6224191" y="3195717"/>
            <a:ext cx="202406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 flipH="1" flipV="1">
            <a:off x="5456953" y="3195717"/>
            <a:ext cx="202406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 flipH="1" flipV="1">
            <a:off x="4689714" y="3195717"/>
            <a:ext cx="202406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 flipH="1" flipV="1">
            <a:off x="3922475" y="3195717"/>
            <a:ext cx="202406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 flipH="1" flipV="1">
            <a:off x="3155236" y="3195717"/>
            <a:ext cx="202406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515</Words>
  <Application>Microsoft Macintosh PowerPoint</Application>
  <PresentationFormat>On-screen Show (4:3)</PresentationFormat>
  <Paragraphs>110</Paragraphs>
  <Slides>17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 Presentation</vt:lpstr>
      <vt:lpstr>The House</vt:lpstr>
      <vt:lpstr>Floor Plan</vt:lpstr>
      <vt:lpstr>Living Room</vt:lpstr>
      <vt:lpstr>Bedroom</vt:lpstr>
      <vt:lpstr>Kitchen</vt:lpstr>
      <vt:lpstr>Bathroom</vt:lpstr>
      <vt:lpstr>Slide 7</vt:lpstr>
      <vt:lpstr>Slide 8</vt:lpstr>
      <vt:lpstr>Slide 9</vt:lpstr>
      <vt:lpstr>Slide 10</vt:lpstr>
      <vt:lpstr>Slide 11</vt:lpstr>
      <vt:lpstr>The Office</vt:lpstr>
      <vt:lpstr>Where’s the TV Guide?</vt:lpstr>
      <vt:lpstr>Slide 14</vt:lpstr>
      <vt:lpstr>Slide 15</vt:lpstr>
      <vt:lpstr>Lost Shoe</vt:lpstr>
      <vt:lpstr>Slide 17</vt:lpstr>
    </vt:vector>
  </TitlesOfParts>
  <Company>Vividline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sophialouise</dc:creator>
  <cp:lastModifiedBy>Rhea Bishop</cp:lastModifiedBy>
  <cp:revision>269</cp:revision>
  <dcterms:created xsi:type="dcterms:W3CDTF">2012-10-02T14:41:10Z</dcterms:created>
  <dcterms:modified xsi:type="dcterms:W3CDTF">2012-10-02T14:46:08Z</dcterms:modified>
</cp:coreProperties>
</file>