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Default Extension="tiff" ContentType="image/tiff"/>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notesSlides/notesSlide15.xml" ContentType="application/vnd.openxmlformats-officedocument.presentationml.notesSlide+xml"/>
  <Override PartName="/ppt/notesSlides/notesSlide8.xml" ContentType="application/vnd.openxmlformats-officedocument.presentationml.notesSlide+xml"/>
  <Override PartName="/ppt/slides/slide13.xml" ContentType="application/vnd.openxmlformats-officedocument.presentationml.slide+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9"/>
  </p:notesMasterIdLst>
  <p:handoutMasterIdLst>
    <p:handoutMasterId r:id="rId20"/>
  </p:handoutMasterIdLst>
  <p:sldIdLst>
    <p:sldId id="257" r:id="rId2"/>
    <p:sldId id="259" r:id="rId3"/>
    <p:sldId id="260"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52"/>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52"/>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52"/>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52"/>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BD0623"/>
    <a:srgbClr val="E40728"/>
    <a:srgbClr val="386B78"/>
    <a:srgbClr val="3F7886"/>
    <a:srgbClr val="411A85"/>
    <a:srgbClr val="437D8C"/>
    <a:srgbClr val="4A7C95"/>
    <a:srgbClr val="390E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2787"/>
    <p:restoredTop sz="92474" autoAdjust="0"/>
  </p:normalViewPr>
  <p:slideViewPr>
    <p:cSldViewPr snapToGrid="0">
      <p:cViewPr>
        <p:scale>
          <a:sx n="95" d="100"/>
          <a:sy n="95" d="100"/>
        </p:scale>
        <p:origin x="-2408" y="-1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32E820B-821D-F240-A1A4-143EA16CBEF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A84C34C-598B-7C4A-92E3-7ECCC339B54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AADCD41-98D9-A64C-AF6D-582FF4FA322B}" type="slidenum">
              <a:rPr lang="en-US">
                <a:latin typeface="Arial" charset="-52"/>
              </a:rPr>
              <a:pPr/>
              <a:t>1</a:t>
            </a:fld>
            <a:endParaRPr lang="en-US">
              <a:latin typeface="Arial" charset="-52"/>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ＭＳ Ｐゴシック" charset="-128"/>
                <a:cs typeface="ＭＳ Ｐゴシック" charset="-128"/>
              </a:rPr>
              <a:t>M18</a:t>
            </a:r>
          </a:p>
          <a:p>
            <a:r>
              <a:rPr lang="en-US" sz="1200" kern="1200" dirty="0" smtClean="0">
                <a:solidFill>
                  <a:schemeClr val="tx1"/>
                </a:solidFill>
                <a:latin typeface="Arial" charset="0"/>
                <a:ea typeface="ＭＳ Ｐゴシック" charset="-128"/>
                <a:cs typeface="ＭＳ Ｐゴシック" charset="-128"/>
              </a:rPr>
              <a:t>p.45</a:t>
            </a:r>
            <a:endParaRPr lang="en-US" sz="1200" kern="1200" dirty="0">
              <a:solidFill>
                <a:schemeClr val="tx1"/>
              </a:solidFill>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M25.2B</a:t>
            </a:r>
          </a:p>
          <a:p>
            <a:r>
              <a:rPr lang="en-US" sz="1200" kern="1200" dirty="0" smtClean="0">
                <a:solidFill>
                  <a:schemeClr val="tx1"/>
                </a:solidFill>
                <a:latin typeface="Arial" charset="0"/>
                <a:ea typeface="ＭＳ Ｐゴシック" charset="-128"/>
                <a:cs typeface="ＭＳ Ｐゴシック" charset="-128"/>
              </a:rPr>
              <a:t>p.54</a:t>
            </a:r>
          </a:p>
          <a:p>
            <a:endParaRPr lang="en-US" sz="1200" kern="1200" dirty="0" smtClean="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M25.3</a:t>
            </a:r>
          </a:p>
          <a:p>
            <a:r>
              <a:rPr lang="en-US" sz="1200" kern="1200" dirty="0" smtClean="0">
                <a:solidFill>
                  <a:schemeClr val="tx1"/>
                </a:solidFill>
                <a:latin typeface="Arial" charset="0"/>
                <a:ea typeface="ＭＳ Ｐゴシック" charset="-128"/>
                <a:cs typeface="ＭＳ Ｐゴシック" charset="-128"/>
              </a:rPr>
              <a:t>p.54</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M25.4</a:t>
            </a:r>
          </a:p>
          <a:p>
            <a:r>
              <a:rPr lang="en-US" sz="1200" kern="1200" dirty="0" smtClean="0">
                <a:solidFill>
                  <a:schemeClr val="tx1"/>
                </a:solidFill>
                <a:latin typeface="Arial" charset="0"/>
                <a:ea typeface="ＭＳ Ｐゴシック" charset="-128"/>
                <a:cs typeface="ＭＳ Ｐゴシック" charset="-128"/>
              </a:rPr>
              <a:t>p.54</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M25.5</a:t>
            </a:r>
          </a:p>
          <a:p>
            <a:r>
              <a:rPr lang="en-US" sz="1200" kern="1200" dirty="0" smtClean="0">
                <a:solidFill>
                  <a:schemeClr val="tx1"/>
                </a:solidFill>
                <a:latin typeface="Arial" charset="0"/>
                <a:ea typeface="ＭＳ Ｐゴシック" charset="-128"/>
                <a:cs typeface="ＭＳ Ｐゴシック" charset="-128"/>
              </a:rPr>
              <a:t>p.54</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M26</a:t>
            </a:r>
          </a:p>
          <a:p>
            <a:r>
              <a:rPr lang="en-US" sz="1200" kern="1200" dirty="0" smtClean="0">
                <a:solidFill>
                  <a:schemeClr val="tx1"/>
                </a:solidFill>
                <a:latin typeface="Arial" charset="0"/>
                <a:ea typeface="ＭＳ Ｐゴシック" charset="-128"/>
                <a:cs typeface="ＭＳ Ｐゴシック" charset="-128"/>
              </a:rPr>
              <a:t>p.56</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M27</a:t>
            </a:r>
          </a:p>
          <a:p>
            <a:r>
              <a:rPr lang="en-US" sz="1200" kern="1200" dirty="0" smtClean="0">
                <a:solidFill>
                  <a:schemeClr val="tx1"/>
                </a:solidFill>
                <a:latin typeface="Arial" charset="0"/>
                <a:ea typeface="ＭＳ Ｐゴシック" charset="-128"/>
                <a:cs typeface="ＭＳ Ｐゴシック" charset="-128"/>
              </a:rPr>
              <a:t>p.56</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M28</a:t>
            </a:r>
          </a:p>
          <a:p>
            <a:r>
              <a:rPr lang="en-US" sz="1200" kern="1200" dirty="0" smtClean="0">
                <a:solidFill>
                  <a:schemeClr val="tx1"/>
                </a:solidFill>
                <a:latin typeface="Arial" charset="0"/>
                <a:ea typeface="ＭＳ Ｐゴシック" charset="-128"/>
                <a:cs typeface="ＭＳ Ｐゴシック" charset="-128"/>
              </a:rPr>
              <a:t>p.58</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M29</a:t>
            </a:r>
          </a:p>
          <a:p>
            <a:r>
              <a:rPr lang="en-US" sz="1200" kern="1200" dirty="0" smtClean="0">
                <a:solidFill>
                  <a:schemeClr val="tx1"/>
                </a:solidFill>
                <a:latin typeface="Arial" charset="0"/>
                <a:ea typeface="ＭＳ Ｐゴシック" charset="-128"/>
                <a:cs typeface="ＭＳ Ｐゴシック" charset="-128"/>
              </a:rPr>
              <a:t>p.58</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M19</a:t>
            </a:r>
          </a:p>
          <a:p>
            <a:r>
              <a:rPr lang="en-US" sz="1200" kern="1200" dirty="0" smtClean="0">
                <a:solidFill>
                  <a:schemeClr val="tx1"/>
                </a:solidFill>
                <a:latin typeface="Arial" charset="0"/>
                <a:ea typeface="ＭＳ Ｐゴシック" charset="-128"/>
                <a:cs typeface="ＭＳ Ｐゴシック" charset="-128"/>
              </a:rPr>
              <a:t>p.46</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M20</a:t>
            </a:r>
          </a:p>
          <a:p>
            <a:r>
              <a:rPr lang="en-US" sz="1200" kern="1200" dirty="0" smtClean="0">
                <a:solidFill>
                  <a:schemeClr val="tx1"/>
                </a:solidFill>
                <a:latin typeface="Arial" charset="0"/>
                <a:ea typeface="ＭＳ Ｐゴシック" charset="-128"/>
                <a:cs typeface="ＭＳ Ｐゴシック" charset="-128"/>
              </a:rPr>
              <a:t>p.48</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M21</a:t>
            </a:r>
          </a:p>
          <a:p>
            <a:r>
              <a:rPr lang="en-US" sz="1200" kern="1200" dirty="0" smtClean="0">
                <a:solidFill>
                  <a:schemeClr val="tx1"/>
                </a:solidFill>
                <a:latin typeface="Arial" charset="0"/>
                <a:ea typeface="ＭＳ Ｐゴシック" charset="-128"/>
                <a:cs typeface="ＭＳ Ｐゴシック" charset="-128"/>
              </a:rPr>
              <a:t>p.49</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M22</a:t>
            </a:r>
          </a:p>
          <a:p>
            <a:r>
              <a:rPr lang="en-US" sz="1200" kern="1200" dirty="0" smtClean="0">
                <a:solidFill>
                  <a:schemeClr val="tx1"/>
                </a:solidFill>
                <a:latin typeface="Arial" charset="0"/>
                <a:ea typeface="ＭＳ Ｐゴシック" charset="-128"/>
                <a:cs typeface="ＭＳ Ｐゴシック" charset="-128"/>
              </a:rPr>
              <a:t>p.49</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M23</a:t>
            </a:r>
          </a:p>
          <a:p>
            <a:r>
              <a:rPr lang="en-US" sz="1200" kern="1200" dirty="0" smtClean="0">
                <a:solidFill>
                  <a:schemeClr val="tx1"/>
                </a:solidFill>
                <a:latin typeface="Arial" charset="0"/>
                <a:ea typeface="ＭＳ Ｐゴシック" charset="-128"/>
                <a:cs typeface="ＭＳ Ｐゴシック" charset="-128"/>
              </a:rPr>
              <a:t>p.52</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M24</a:t>
            </a:r>
          </a:p>
          <a:p>
            <a:r>
              <a:rPr lang="en-US" sz="1200" kern="1200" dirty="0" smtClean="0">
                <a:solidFill>
                  <a:schemeClr val="tx1"/>
                </a:solidFill>
                <a:latin typeface="Arial" charset="0"/>
                <a:ea typeface="ＭＳ Ｐゴシック" charset="-128"/>
                <a:cs typeface="ＭＳ Ｐゴシック" charset="-128"/>
              </a:rPr>
              <a:t>p.54</a:t>
            </a: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M25.1</a:t>
            </a:r>
          </a:p>
          <a:p>
            <a:r>
              <a:rPr lang="en-US" sz="1200" kern="1200" dirty="0" smtClean="0">
                <a:solidFill>
                  <a:schemeClr val="tx1"/>
                </a:solidFill>
                <a:latin typeface="Arial" charset="0"/>
                <a:ea typeface="ＭＳ Ｐゴシック" charset="-128"/>
                <a:cs typeface="ＭＳ Ｐゴシック" charset="-128"/>
              </a:rPr>
              <a:t>p.54</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M25.2A</a:t>
            </a:r>
          </a:p>
          <a:p>
            <a:r>
              <a:rPr lang="en-US" sz="1200" kern="1200" dirty="0" smtClean="0">
                <a:solidFill>
                  <a:schemeClr val="tx1"/>
                </a:solidFill>
                <a:latin typeface="Arial" charset="0"/>
                <a:ea typeface="ＭＳ Ｐゴシック" charset="-128"/>
                <a:cs typeface="ＭＳ Ｐゴシック" charset="-128"/>
              </a:rPr>
              <a:t>p.54</a:t>
            </a:r>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chor="ct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62760"/>
            <a:ext cx="8229600" cy="97028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133600" y="2934118"/>
            <a:ext cx="5061020" cy="2074761"/>
          </a:xfrm>
        </p:spPr>
        <p:txBody>
          <a:bodyPr anchor="t"/>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7680"/>
            <a:ext cx="8239760" cy="4566920"/>
          </a:xfrm>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5920" y="995680"/>
            <a:ext cx="5984240" cy="4566920"/>
          </a:xfrm>
        </p:spPr>
        <p:txBody>
          <a:bodyPr anchor="ct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 name="Line 23"/>
          <p:cNvSpPr>
            <a:spLocks noChangeShapeType="1"/>
          </p:cNvSpPr>
          <p:nvPr userDrawn="1"/>
        </p:nvSpPr>
        <p:spPr bwMode="auto">
          <a:xfrm>
            <a:off x="444500" y="269240"/>
            <a:ext cx="8229600" cy="0"/>
          </a:xfrm>
          <a:prstGeom prst="line">
            <a:avLst/>
          </a:prstGeom>
          <a:noFill/>
          <a:ln w="12700">
            <a:solidFill>
              <a:srgbClr val="BD0623"/>
            </a:solidFill>
            <a:round/>
            <a:headEnd/>
            <a:tailEnd/>
          </a:ln>
        </p:spPr>
        <p:txBody>
          <a:bodyPr wrap="none" anchor="ctr">
            <a:prstTxWarp prst="textNoShape">
              <a:avLst/>
            </a:prstTxWarp>
          </a:bodyPr>
          <a:lstStyle/>
          <a:p>
            <a:pPr>
              <a:defRPr/>
            </a:pPr>
            <a:endParaRPr lang="en-US">
              <a:latin typeface="Arial" charset="0"/>
            </a:endParaRPr>
          </a:p>
        </p:txBody>
      </p:sp>
      <p:sp>
        <p:nvSpPr>
          <p:cNvPr id="1047" name="Line 23"/>
          <p:cNvSpPr>
            <a:spLocks noChangeShapeType="1"/>
          </p:cNvSpPr>
          <p:nvPr userDrawn="1"/>
        </p:nvSpPr>
        <p:spPr bwMode="auto">
          <a:xfrm>
            <a:off x="444500" y="6588760"/>
            <a:ext cx="8229600" cy="0"/>
          </a:xfrm>
          <a:prstGeom prst="line">
            <a:avLst/>
          </a:prstGeom>
          <a:noFill/>
          <a:ln w="12700">
            <a:solidFill>
              <a:srgbClr val="BD0623"/>
            </a:solidFill>
            <a:round/>
            <a:headEnd/>
            <a:tailEnd/>
          </a:ln>
        </p:spPr>
        <p:txBody>
          <a:bodyPr wrap="none" anchor="ctr">
            <a:prstTxWarp prst="textNoShape">
              <a:avLst/>
            </a:prstTxWarp>
          </a:bodyPr>
          <a:lstStyle/>
          <a:p>
            <a:pPr>
              <a:defRPr/>
            </a:pPr>
            <a:endParaRPr lang="en-US">
              <a:latin typeface="Arial" charset="0"/>
            </a:endParaRPr>
          </a:p>
        </p:txBody>
      </p:sp>
      <p:sp>
        <p:nvSpPr>
          <p:cNvPr id="1028" name="Rectangle 25"/>
          <p:cNvSpPr>
            <a:spLocks noGrp="1" noChangeArrowheads="1"/>
          </p:cNvSpPr>
          <p:nvPr>
            <p:ph type="body" idx="1"/>
          </p:nvPr>
        </p:nvSpPr>
        <p:spPr bwMode="auto">
          <a:xfrm>
            <a:off x="2133600" y="1747520"/>
            <a:ext cx="4876800" cy="4577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26"/>
          <p:cNvSpPr>
            <a:spLocks noGrp="1" noChangeArrowheads="1"/>
          </p:cNvSpPr>
          <p:nvPr>
            <p:ph type="title"/>
          </p:nvPr>
        </p:nvSpPr>
        <p:spPr bwMode="auto">
          <a:xfrm>
            <a:off x="457200" y="299720"/>
            <a:ext cx="8229600" cy="9702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a:t>
            </a:r>
            <a:r>
              <a:rPr lang="en-US" dirty="0" smtClean="0"/>
              <a:t>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1" r:id="rId3"/>
    <p:sldLayoutId id="2147483653" r:id="rId4"/>
    <p:sldLayoutId id="2147483652" r:id="rId5"/>
    <p:sldLayoutId id="2147483650" r:id="rId6"/>
  </p:sldLayoutIdLst>
  <p:txStyles>
    <p:titleStyle>
      <a:lvl1pPr algn="ctr" rtl="0" eaLnBrk="0" fontAlgn="base" hangingPunct="0">
        <a:spcBef>
          <a:spcPct val="0"/>
        </a:spcBef>
        <a:spcAft>
          <a:spcPct val="0"/>
        </a:spcAft>
        <a:defRPr sz="3000">
          <a:solidFill>
            <a:schemeClr val="tx1"/>
          </a:solidFill>
          <a:latin typeface="+mj-lt"/>
          <a:ea typeface="+mj-ea"/>
          <a:cs typeface="+mj-cs"/>
        </a:defRPr>
      </a:lvl1pPr>
      <a:lvl2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2pPr>
      <a:lvl3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3pPr>
      <a:lvl4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4pPr>
      <a:lvl5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5pPr>
      <a:lvl6pPr marL="457200" algn="ctr" rtl="0" fontAlgn="base">
        <a:spcBef>
          <a:spcPct val="0"/>
        </a:spcBef>
        <a:spcAft>
          <a:spcPct val="0"/>
        </a:spcAft>
        <a:defRPr sz="3000">
          <a:solidFill>
            <a:srgbClr val="390E76"/>
          </a:solidFill>
          <a:latin typeface="Arial" charset="0"/>
          <a:ea typeface="ＭＳ Ｐゴシック" charset="-128"/>
          <a:cs typeface="ＭＳ Ｐゴシック" charset="-128"/>
        </a:defRPr>
      </a:lvl6pPr>
      <a:lvl7pPr marL="914400" algn="ctr" rtl="0" fontAlgn="base">
        <a:spcBef>
          <a:spcPct val="0"/>
        </a:spcBef>
        <a:spcAft>
          <a:spcPct val="0"/>
        </a:spcAft>
        <a:defRPr sz="3000">
          <a:solidFill>
            <a:srgbClr val="390E76"/>
          </a:solidFill>
          <a:latin typeface="Arial" charset="0"/>
          <a:ea typeface="ＭＳ Ｐゴシック" charset="-128"/>
          <a:cs typeface="ＭＳ Ｐゴシック" charset="-128"/>
        </a:defRPr>
      </a:lvl7pPr>
      <a:lvl8pPr marL="1371600" algn="ctr" rtl="0" fontAlgn="base">
        <a:spcBef>
          <a:spcPct val="0"/>
        </a:spcBef>
        <a:spcAft>
          <a:spcPct val="0"/>
        </a:spcAft>
        <a:defRPr sz="3000">
          <a:solidFill>
            <a:srgbClr val="390E76"/>
          </a:solidFill>
          <a:latin typeface="Arial" charset="0"/>
          <a:ea typeface="ＭＳ Ｐゴシック" charset="-128"/>
          <a:cs typeface="ＭＳ Ｐゴシック" charset="-128"/>
        </a:defRPr>
      </a:lvl8pPr>
      <a:lvl9pPr marL="1828800" algn="ctr" rtl="0" fontAlgn="base">
        <a:spcBef>
          <a:spcPct val="0"/>
        </a:spcBef>
        <a:spcAft>
          <a:spcPct val="0"/>
        </a:spcAft>
        <a:defRPr sz="3000">
          <a:solidFill>
            <a:srgbClr val="390E76"/>
          </a:solidFill>
          <a:latin typeface="Arial" charset="0"/>
          <a:ea typeface="ＭＳ Ｐゴシック" charset="-128"/>
          <a:cs typeface="ＭＳ Ｐゴシック" charset="-128"/>
        </a:defRPr>
      </a:lvl9pPr>
    </p:titleStyle>
    <p:bodyStyle>
      <a:lvl1pPr marL="0" indent="0" algn="l" rtl="0" eaLnBrk="0" fontAlgn="base" hangingPunct="0">
        <a:spcBef>
          <a:spcPct val="20000"/>
        </a:spcBef>
        <a:spcAft>
          <a:spcPct val="0"/>
        </a:spcAft>
        <a:defRPr sz="1800">
          <a:solidFill>
            <a:schemeClr val="tx1"/>
          </a:solidFill>
          <a:latin typeface="+mn-lt"/>
          <a:ea typeface="+mn-ea"/>
          <a:cs typeface="+mn-cs"/>
        </a:defRPr>
      </a:lvl1pPr>
      <a:lvl2pPr marL="233363" indent="-119063" algn="l" rtl="0" eaLnBrk="0" fontAlgn="base" hangingPunct="0">
        <a:spcBef>
          <a:spcPct val="35000"/>
        </a:spcBef>
        <a:spcAft>
          <a:spcPct val="0"/>
        </a:spcAft>
        <a:buSzPct val="80000"/>
        <a:buFont typeface="Times" charset="0"/>
        <a:buChar char="•"/>
        <a:defRPr sz="1600">
          <a:solidFill>
            <a:schemeClr val="tx1"/>
          </a:solidFill>
          <a:latin typeface="+mn-lt"/>
          <a:ea typeface="+mn-ea"/>
        </a:defRPr>
      </a:lvl2pPr>
      <a:lvl3pPr marL="568325" indent="-169863" algn="l" rtl="0" eaLnBrk="0" fontAlgn="base" hangingPunct="0">
        <a:spcBef>
          <a:spcPct val="20000"/>
        </a:spcBef>
        <a:spcAft>
          <a:spcPct val="0"/>
        </a:spcAft>
        <a:buChar char="–"/>
        <a:defRPr sz="1400">
          <a:solidFill>
            <a:schemeClr val="tx1"/>
          </a:solidFill>
          <a:latin typeface="+mn-lt"/>
          <a:ea typeface="+mn-ea"/>
        </a:defRPr>
      </a:lvl3pPr>
      <a:lvl4pPr marL="803275" indent="-120650" algn="l" rtl="0" eaLnBrk="0" fontAlgn="base" hangingPunct="0">
        <a:spcBef>
          <a:spcPct val="20000"/>
        </a:spcBef>
        <a:spcAft>
          <a:spcPct val="0"/>
        </a:spcAft>
        <a:buSzPct val="80000"/>
        <a:buFont typeface="Times" charset="0"/>
        <a:buChar char="•"/>
        <a:defRPr sz="1200">
          <a:solidFill>
            <a:schemeClr val="tx1"/>
          </a:solidFill>
          <a:latin typeface="+mn-lt"/>
          <a:ea typeface="+mn-ea"/>
        </a:defRPr>
      </a:lvl4pPr>
      <a:lvl5pPr marL="1147763" indent="-173038" algn="l" rtl="0" eaLnBrk="0" fontAlgn="base" hangingPunct="0">
        <a:spcBef>
          <a:spcPct val="20000"/>
        </a:spcBef>
        <a:spcAft>
          <a:spcPct val="0"/>
        </a:spcAft>
        <a:buChar char="»"/>
        <a:defRPr sz="1200">
          <a:solidFill>
            <a:schemeClr val="tx1"/>
          </a:solidFill>
          <a:latin typeface="+mn-lt"/>
          <a:ea typeface="+mn-ea"/>
        </a:defRPr>
      </a:lvl5pPr>
      <a:lvl6pPr marL="1604963" indent="-173038" algn="l" rtl="0" fontAlgn="base">
        <a:spcBef>
          <a:spcPct val="20000"/>
        </a:spcBef>
        <a:spcAft>
          <a:spcPct val="0"/>
        </a:spcAft>
        <a:buChar char="»"/>
        <a:defRPr sz="1400">
          <a:solidFill>
            <a:schemeClr val="tx1"/>
          </a:solidFill>
          <a:latin typeface="+mn-lt"/>
          <a:ea typeface="+mn-ea"/>
        </a:defRPr>
      </a:lvl6pPr>
      <a:lvl7pPr marL="2062163" indent="-173038" algn="l" rtl="0" fontAlgn="base">
        <a:spcBef>
          <a:spcPct val="20000"/>
        </a:spcBef>
        <a:spcAft>
          <a:spcPct val="0"/>
        </a:spcAft>
        <a:buChar char="»"/>
        <a:defRPr sz="1400">
          <a:solidFill>
            <a:schemeClr val="tx1"/>
          </a:solidFill>
          <a:latin typeface="+mn-lt"/>
          <a:ea typeface="+mn-ea"/>
        </a:defRPr>
      </a:lvl7pPr>
      <a:lvl8pPr marL="2519363" indent="-173038" algn="l" rtl="0" fontAlgn="base">
        <a:spcBef>
          <a:spcPct val="20000"/>
        </a:spcBef>
        <a:spcAft>
          <a:spcPct val="0"/>
        </a:spcAft>
        <a:buChar char="»"/>
        <a:defRPr sz="1400">
          <a:solidFill>
            <a:schemeClr val="tx1"/>
          </a:solidFill>
          <a:latin typeface="+mn-lt"/>
          <a:ea typeface="+mn-ea"/>
        </a:defRPr>
      </a:lvl8pPr>
      <a:lvl9pPr marL="2976563" indent="-173038" algn="l" rtl="0" fontAlgn="base">
        <a:spcBef>
          <a:spcPct val="20000"/>
        </a:spcBef>
        <a:spcAft>
          <a:spcPct val="0"/>
        </a:spcAft>
        <a:buChar char="»"/>
        <a:defRPr sz="1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2" name="Picture 11" descr="M18_U14.tif"/>
          <p:cNvPicPr>
            <a:picLocks noChangeAspect="1"/>
          </p:cNvPicPr>
          <p:nvPr/>
        </p:nvPicPr>
        <p:blipFill>
          <a:blip r:embed="rId3"/>
          <a:srcRect/>
          <a:stretch>
            <a:fillRect/>
          </a:stretch>
        </p:blipFill>
        <p:spPr>
          <a:xfrm>
            <a:off x="2539516" y="1046480"/>
            <a:ext cx="3810484" cy="5455920"/>
          </a:xfrm>
          <a:prstGeom prst="rect">
            <a:avLst/>
          </a:prstGeom>
        </p:spPr>
      </p:pic>
      <p:sp>
        <p:nvSpPr>
          <p:cNvPr id="3" name="Title 2"/>
          <p:cNvSpPr>
            <a:spLocks noGrp="1"/>
          </p:cNvSpPr>
          <p:nvPr>
            <p:ph type="title"/>
          </p:nvPr>
        </p:nvSpPr>
        <p:spPr/>
        <p:txBody>
          <a:bodyPr/>
          <a:lstStyle/>
          <a:p>
            <a:r>
              <a:rPr lang="en-US" dirty="0" smtClean="0"/>
              <a:t>Ailments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3"/>
          <p:cNvSpPr txBox="1">
            <a:spLocks/>
          </p:cNvSpPr>
          <p:nvPr/>
        </p:nvSpPr>
        <p:spPr bwMode="auto">
          <a:xfrm>
            <a:off x="2146968" y="2946403"/>
            <a:ext cx="4950488" cy="2316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ea typeface="+mn-ea"/>
                <a:cs typeface="+mn-cs"/>
              </a:rPr>
              <a:t>You have dinner plans with a friend for Friday night, but your parents just called to tell you they are coming Friday morning for two weeks. Ask your friend to change the date to Wednesday or Thursday night.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3" name="Title 2"/>
          <p:cNvSpPr>
            <a:spLocks noGrp="1"/>
          </p:cNvSpPr>
          <p:nvPr>
            <p:ph type="title"/>
          </p:nvPr>
        </p:nvSpPr>
        <p:spPr/>
        <p:txBody>
          <a:bodyPr/>
          <a:lstStyle/>
          <a:p>
            <a:r>
              <a:rPr lang="en-US" dirty="0" smtClean="0"/>
              <a:t>Situation 2B</a:t>
            </a:r>
            <a:br>
              <a:rPr lang="en-US" dirty="0" smtClean="0"/>
            </a:br>
            <a:r>
              <a:rPr lang="en-US" dirty="0" smtClean="0"/>
              <a:t>"Need to Change Date or Time of Plan”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Situation 3</a:t>
            </a:r>
            <a:br>
              <a:rPr lang="en-US" dirty="0" smtClean="0"/>
            </a:br>
            <a:r>
              <a:rPr lang="en-US" dirty="0" smtClean="0"/>
              <a:t>"Want to Ask Favor of Third Person”</a:t>
            </a:r>
            <a:endParaRPr lang="en-US" dirty="0"/>
          </a:p>
        </p:txBody>
      </p:sp>
      <p:sp>
        <p:nvSpPr>
          <p:cNvPr id="5" name="Content Placeholder 3"/>
          <p:cNvSpPr txBox="1">
            <a:spLocks/>
          </p:cNvSpPr>
          <p:nvPr/>
        </p:nvSpPr>
        <p:spPr bwMode="auto">
          <a:xfrm>
            <a:off x="2146968" y="2946403"/>
            <a:ext cx="4950488" cy="2316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t>Last month you lent your new </a:t>
            </a:r>
            <a:r>
              <a:rPr lang="en-US" sz="1800" i="1" dirty="0" smtClean="0"/>
              <a:t>Thai Food</a:t>
            </a:r>
            <a:r>
              <a:rPr lang="en-US" sz="1800" dirty="0" smtClean="0"/>
              <a:t> cookbook to your friend Maureen. Now you need it back because you're planning to cook a big Thai dinner. Ask your friend (who works with Maureen) to ask her to return the book. </a:t>
            </a:r>
            <a:endParaRPr lang="en-US"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 Situation 4</a:t>
            </a:r>
            <a:br>
              <a:rPr lang="en-US" smtClean="0"/>
            </a:br>
            <a:r>
              <a:rPr lang="en-US" smtClean="0"/>
              <a:t>"Want to Join a Group”</a:t>
            </a:r>
            <a:endParaRPr lang="en-US" dirty="0"/>
          </a:p>
        </p:txBody>
      </p:sp>
      <p:sp>
        <p:nvSpPr>
          <p:cNvPr id="6" name="Content Placeholder 3"/>
          <p:cNvSpPr txBox="1">
            <a:spLocks/>
          </p:cNvSpPr>
          <p:nvPr/>
        </p:nvSpPr>
        <p:spPr bwMode="auto">
          <a:xfrm>
            <a:off x="2146968" y="2946403"/>
            <a:ext cx="4950488" cy="2316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t>You go into a restaurant and see a group of friends. After chatting with them a while, ask if you can join them at their table.</a:t>
            </a:r>
            <a:endParaRPr lang="en-US"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 5</a:t>
            </a:r>
            <a:br>
              <a:rPr lang="en-US" dirty="0" smtClean="0"/>
            </a:br>
            <a:r>
              <a:rPr lang="en-US" dirty="0" smtClean="0"/>
              <a:t>"Need Someone to Hold Your Place”</a:t>
            </a:r>
            <a:endParaRPr lang="en-US" dirty="0"/>
          </a:p>
        </p:txBody>
      </p:sp>
      <p:sp>
        <p:nvSpPr>
          <p:cNvPr id="3" name="Content Placeholder 2"/>
          <p:cNvSpPr>
            <a:spLocks noGrp="1"/>
          </p:cNvSpPr>
          <p:nvPr>
            <p:ph idx="1"/>
          </p:nvPr>
        </p:nvSpPr>
        <p:spPr/>
        <p:txBody>
          <a:bodyPr/>
          <a:lstStyle/>
          <a:p>
            <a:r>
              <a:rPr lang="en-US" smtClean="0"/>
              <a:t>You are in a long checkout line at the grocery store. You just remembered you forgot to get butter. Ask the person behind you if s/he'll hold your place in line.</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83920" y="1574800"/>
            <a:ext cx="7355840" cy="354584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r>
              <a:rPr lang="en-US" sz="1800" dirty="0" smtClean="0"/>
              <a:t>Write a situation on each card, including:</a:t>
            </a:r>
          </a:p>
          <a:p>
            <a:pPr marL="284163" indent="-173038">
              <a:buFont typeface="Arial"/>
              <a:buChar char="•"/>
            </a:pPr>
            <a:r>
              <a:rPr lang="en-US" sz="1800" dirty="0" smtClean="0"/>
              <a:t>a reason (i.e., illness or other physical problem,  last minute changes, money problems)</a:t>
            </a:r>
          </a:p>
          <a:p>
            <a:pPr marL="284163" indent="-173038">
              <a:buFont typeface="Arial"/>
              <a:buChar char="•"/>
            </a:pPr>
            <a:r>
              <a:rPr lang="en-US" sz="1800" dirty="0" smtClean="0"/>
              <a:t>a request</a:t>
            </a:r>
          </a:p>
          <a:p>
            <a:pPr marL="284163" indent="-173038">
              <a:buFont typeface="Arial"/>
              <a:buChar char="•"/>
            </a:pPr>
            <a:endParaRPr lang="en-US" sz="1800" dirty="0" smtClean="0"/>
          </a:p>
          <a:p>
            <a:pPr marL="111125">
              <a:tabLst>
                <a:tab pos="914400" algn="l"/>
              </a:tabLst>
            </a:pPr>
            <a:r>
              <a:rPr lang="en-US" sz="1800" dirty="0" smtClean="0"/>
              <a:t>card a)	ask for assistance with tasks at home, school/work,</a:t>
            </a:r>
            <a:br>
              <a:rPr lang="en-US" sz="1800" dirty="0" smtClean="0"/>
            </a:br>
            <a:r>
              <a:rPr lang="en-US" sz="1800" dirty="0" smtClean="0"/>
              <a:t>	or a social event</a:t>
            </a:r>
            <a:br>
              <a:rPr lang="en-US" sz="1800" dirty="0" smtClean="0"/>
            </a:br>
            <a:r>
              <a:rPr lang="en-US" sz="1800" dirty="0" smtClean="0"/>
              <a:t/>
            </a:r>
            <a:br>
              <a:rPr lang="en-US" sz="1800" dirty="0" smtClean="0"/>
            </a:br>
            <a:r>
              <a:rPr lang="en-US" sz="1800" dirty="0" smtClean="0"/>
              <a:t>card </a:t>
            </a:r>
            <a:r>
              <a:rPr lang="en-US" sz="1800" dirty="0" err="1" smtClean="0"/>
              <a:t>b</a:t>
            </a:r>
            <a:r>
              <a:rPr lang="en-US" sz="1800" dirty="0" smtClean="0"/>
              <a:t>)	change the date or time of plans</a:t>
            </a:r>
            <a:br>
              <a:rPr lang="en-US" sz="1800" dirty="0" smtClean="0"/>
            </a:br>
            <a:r>
              <a:rPr lang="en-US" sz="1800" dirty="0" smtClean="0"/>
              <a:t/>
            </a:r>
            <a:br>
              <a:rPr lang="en-US" sz="1800" dirty="0" smtClean="0"/>
            </a:br>
            <a:r>
              <a:rPr lang="en-US" sz="1800" dirty="0" smtClean="0"/>
              <a:t>card </a:t>
            </a:r>
            <a:r>
              <a:rPr lang="en-US" sz="1800" dirty="0" err="1" smtClean="0"/>
              <a:t>c</a:t>
            </a:r>
            <a:r>
              <a:rPr lang="en-US" sz="1800" dirty="0" smtClean="0"/>
              <a:t>)	ask a favor of a non-present third person</a:t>
            </a:r>
            <a:endParaRPr lang="en-US" sz="1800" dirty="0"/>
          </a:p>
        </p:txBody>
      </p:sp>
      <p:sp>
        <p:nvSpPr>
          <p:cNvPr id="5" name="Content Placeholder 2"/>
          <p:cNvSpPr txBox="1">
            <a:spLocks/>
          </p:cNvSpPr>
          <p:nvPr/>
        </p:nvSpPr>
        <p:spPr bwMode="auto">
          <a:xfrm>
            <a:off x="711200" y="512064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83920" y="2153920"/>
            <a:ext cx="7355840" cy="2418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914400">
              <a:tabLst>
                <a:tab pos="2062163" algn="r"/>
                <a:tab pos="2112963" algn="l"/>
                <a:tab pos="3890963" algn="l"/>
              </a:tabLst>
            </a:pPr>
            <a:r>
              <a:rPr lang="en-US" sz="1800" b="1" dirty="0" smtClean="0"/>
              <a:t>	Signer A:	</a:t>
            </a:r>
            <a:r>
              <a:rPr lang="en-US" sz="1800" dirty="0" smtClean="0"/>
              <a:t>give reason, make request</a:t>
            </a:r>
          </a:p>
          <a:p>
            <a:pPr marL="1371600" lvl="1">
              <a:tabLst>
                <a:tab pos="2062163" algn="r"/>
                <a:tab pos="2112963" algn="l"/>
                <a:tab pos="3890963" algn="l"/>
              </a:tabLst>
            </a:pPr>
            <a:r>
              <a:rPr lang="en-US" sz="1800" b="1" dirty="0" smtClean="0"/>
              <a:t>       	B:	</a:t>
            </a:r>
            <a:r>
              <a:rPr lang="en-US" sz="1800" dirty="0" smtClean="0"/>
              <a:t>decline, explain why, suggest another </a:t>
            </a:r>
            <a:br>
              <a:rPr lang="en-US" sz="1800" dirty="0" smtClean="0"/>
            </a:br>
            <a:r>
              <a:rPr lang="en-US" sz="1800" dirty="0" smtClean="0"/>
              <a:t>		time/solution</a:t>
            </a:r>
          </a:p>
          <a:p>
            <a:pPr marL="1087438" lvl="1">
              <a:tabLst>
                <a:tab pos="2062163" algn="r"/>
                <a:tab pos="2112963" algn="l"/>
                <a:tab pos="3890963" algn="l"/>
              </a:tabLst>
            </a:pPr>
            <a:r>
              <a:rPr lang="en-US" sz="1800" b="1" dirty="0" smtClean="0"/>
              <a:t>A and B:		</a:t>
            </a:r>
            <a:r>
              <a:rPr lang="en-US" sz="1800" dirty="0" smtClean="0"/>
              <a:t>negotiate until you agree on the best</a:t>
            </a:r>
            <a:br>
              <a:rPr lang="en-US" sz="1800" dirty="0" smtClean="0"/>
            </a:br>
            <a:r>
              <a:rPr lang="en-US" sz="1800" dirty="0" smtClean="0"/>
              <a:t>		time/solution</a:t>
            </a:r>
          </a:p>
        </p:txBody>
      </p:sp>
      <p:sp>
        <p:nvSpPr>
          <p:cNvPr id="5" name="Content Placeholder 2"/>
          <p:cNvSpPr txBox="1">
            <a:spLocks/>
          </p:cNvSpPr>
          <p:nvPr/>
        </p:nvSpPr>
        <p:spPr bwMode="auto">
          <a:xfrm>
            <a:off x="711200" y="457200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83920" y="1513840"/>
            <a:ext cx="7355840" cy="3688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914400">
              <a:tabLst>
                <a:tab pos="2062163" algn="r"/>
                <a:tab pos="2112963" algn="l"/>
                <a:tab pos="3890963" algn="l"/>
              </a:tabLst>
            </a:pPr>
            <a:r>
              <a:rPr lang="en-US" sz="1800" b="1" dirty="0" smtClean="0"/>
              <a:t>	Signer A:	</a:t>
            </a:r>
            <a:r>
              <a:rPr lang="en-US" sz="1800" dirty="0" smtClean="0"/>
              <a:t>ask permission </a:t>
            </a:r>
          </a:p>
          <a:p>
            <a:pPr marL="1371600" lvl="1">
              <a:tabLst>
                <a:tab pos="2062163" algn="r"/>
                <a:tab pos="2112963" algn="l"/>
                <a:tab pos="3890963" algn="l"/>
              </a:tabLst>
            </a:pPr>
            <a:r>
              <a:rPr lang="en-US" sz="1800" b="1" dirty="0" smtClean="0"/>
              <a:t>       	B:	</a:t>
            </a:r>
            <a:r>
              <a:rPr lang="en-US" sz="1800" dirty="0" smtClean="0"/>
              <a:t>ask for clarification   *</a:t>
            </a:r>
          </a:p>
          <a:p>
            <a:pPr marL="1087438" lvl="1">
              <a:tabLst>
                <a:tab pos="2062163" algn="r"/>
                <a:tab pos="2112963" algn="l"/>
                <a:tab pos="3890963" algn="l"/>
              </a:tabLst>
            </a:pPr>
            <a:r>
              <a:rPr lang="en-US" sz="1800" b="1" dirty="0" smtClean="0"/>
              <a:t>	A:	</a:t>
            </a:r>
            <a:r>
              <a:rPr lang="en-US" sz="1800" dirty="0" smtClean="0"/>
              <a:t>clarify</a:t>
            </a:r>
          </a:p>
          <a:p>
            <a:pPr marL="1087438" lvl="1">
              <a:tabLst>
                <a:tab pos="2062163" algn="r"/>
                <a:tab pos="2112963" algn="l"/>
                <a:tab pos="3890963" algn="l"/>
              </a:tabLst>
            </a:pPr>
            <a:r>
              <a:rPr lang="en-US" sz="1800" b="1" dirty="0" smtClean="0"/>
              <a:t>	B:	</a:t>
            </a:r>
            <a:r>
              <a:rPr lang="en-US" sz="1800" dirty="0" smtClean="0"/>
              <a:t>respond</a:t>
            </a:r>
            <a:br>
              <a:rPr lang="en-US" sz="1800" dirty="0" smtClean="0"/>
            </a:br>
            <a:endParaRPr lang="en-US" sz="1800" dirty="0" smtClean="0"/>
          </a:p>
          <a:p>
            <a:pPr marL="1087438" lvl="1">
              <a:tabLst>
                <a:tab pos="2062163" algn="r"/>
                <a:tab pos="2112963" algn="l"/>
                <a:tab pos="3890963" algn="l"/>
              </a:tabLst>
            </a:pPr>
            <a:r>
              <a:rPr lang="en-US" sz="1800" dirty="0" smtClean="0"/>
              <a:t>		1) agree, with condition</a:t>
            </a:r>
            <a:br>
              <a:rPr lang="en-US" sz="1800" dirty="0" smtClean="0"/>
            </a:br>
            <a:r>
              <a:rPr lang="en-US" sz="1800" dirty="0" smtClean="0"/>
              <a:t>		2) agree, tell shortcomings</a:t>
            </a:r>
            <a:br>
              <a:rPr lang="en-US" sz="1800" dirty="0" smtClean="0"/>
            </a:br>
            <a:r>
              <a:rPr lang="en-US" sz="1800" dirty="0" smtClean="0"/>
              <a:t>		3) decline, tell why</a:t>
            </a:r>
            <a:br>
              <a:rPr lang="en-US" sz="1800" dirty="0" smtClean="0"/>
            </a:br>
            <a:r>
              <a:rPr lang="en-US" sz="1800" dirty="0" smtClean="0"/>
              <a:t>		4) decline, suggest other solution</a:t>
            </a:r>
            <a:br>
              <a:rPr lang="en-US" sz="1800" dirty="0" smtClean="0"/>
            </a:br>
            <a:r>
              <a:rPr lang="en-US" sz="1800" dirty="0" smtClean="0"/>
              <a:t>		5) hedge</a:t>
            </a:r>
            <a:br>
              <a:rPr lang="en-US" sz="1800" dirty="0" smtClean="0"/>
            </a:br>
            <a:endParaRPr lang="en-US" sz="1800" b="1" dirty="0" smtClean="0"/>
          </a:p>
          <a:p>
            <a:pPr marL="1087438" lvl="1">
              <a:tabLst>
                <a:tab pos="2062163" algn="r"/>
                <a:tab pos="2112963" algn="l"/>
                <a:tab pos="3890963" algn="l"/>
              </a:tabLst>
            </a:pPr>
            <a:r>
              <a:rPr lang="en-US" sz="1800" b="1" dirty="0" smtClean="0"/>
              <a:t>	A:	</a:t>
            </a:r>
            <a:r>
              <a:rPr lang="en-US" sz="1800" dirty="0" smtClean="0"/>
              <a:t>respond</a:t>
            </a:r>
          </a:p>
        </p:txBody>
      </p:sp>
      <p:sp>
        <p:nvSpPr>
          <p:cNvPr id="5" name="Content Placeholder 2"/>
          <p:cNvSpPr txBox="1">
            <a:spLocks/>
          </p:cNvSpPr>
          <p:nvPr/>
        </p:nvSpPr>
        <p:spPr bwMode="auto">
          <a:xfrm>
            <a:off x="711200" y="520192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9" name="Rectangle 8"/>
          <p:cNvSpPr/>
          <p:nvPr/>
        </p:nvSpPr>
        <p:spPr>
          <a:xfrm>
            <a:off x="2504321" y="1796088"/>
            <a:ext cx="341435" cy="769441"/>
          </a:xfrm>
          <a:prstGeom prst="rect">
            <a:avLst/>
          </a:prstGeom>
        </p:spPr>
        <p:txBody>
          <a:bodyPr wrap="none">
            <a:spAutoFit/>
          </a:bodyPr>
          <a:lstStyle/>
          <a:p>
            <a:r>
              <a:rPr lang="en-US" sz="4400" dirty="0" smtClean="0"/>
              <a:t>[</a:t>
            </a:r>
            <a:endParaRPr lang="en-US" sz="4400" dirty="0"/>
          </a:p>
        </p:txBody>
      </p:sp>
      <p:sp>
        <p:nvSpPr>
          <p:cNvPr id="10" name="Rectangle 9"/>
          <p:cNvSpPr/>
          <p:nvPr/>
        </p:nvSpPr>
        <p:spPr>
          <a:xfrm>
            <a:off x="4886624" y="1796088"/>
            <a:ext cx="341435" cy="769441"/>
          </a:xfrm>
          <a:prstGeom prst="rect">
            <a:avLst/>
          </a:prstGeom>
        </p:spPr>
        <p:txBody>
          <a:bodyPr wrap="none">
            <a:spAutoFit/>
          </a:bodyPr>
          <a:lstStyle/>
          <a:p>
            <a:r>
              <a:rPr lang="en-US" sz="4400" dirty="0" smtClean="0"/>
              <a:t>]</a:t>
            </a:r>
            <a:endParaRPr lang="en-US" sz="44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9"/>
          <p:cNvSpPr/>
          <p:nvPr/>
        </p:nvSpPr>
        <p:spPr bwMode="auto">
          <a:xfrm>
            <a:off x="447040" y="857180"/>
            <a:ext cx="8219440" cy="56045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8" name="Content Placeholder 7"/>
          <p:cNvSpPr>
            <a:spLocks noGrp="1"/>
          </p:cNvSpPr>
          <p:nvPr>
            <p:ph idx="1"/>
          </p:nvPr>
        </p:nvSpPr>
        <p:spPr>
          <a:xfrm>
            <a:off x="1209040" y="278061"/>
            <a:ext cx="6959600" cy="5908040"/>
          </a:xfrm>
        </p:spPr>
        <p:txBody>
          <a:bodyPr/>
          <a:lstStyle/>
          <a:p>
            <a:pPr marL="173038" indent="-173038"/>
            <a:r>
              <a:rPr lang="en-US" sz="1200" dirty="0" smtClean="0"/>
              <a:t>Sample Situation: You need to mow your lawn, but your lawnmower is not working. Your neighbor has a mower. Ask if you can borrow it.</a:t>
            </a:r>
          </a:p>
          <a:p>
            <a:pPr marL="173038" indent="-173038"/>
            <a:endParaRPr lang="en-US" sz="1200" dirty="0" smtClean="0"/>
          </a:p>
          <a:p>
            <a:pPr marL="173038" indent="-173038"/>
            <a:r>
              <a:rPr lang="en-US" sz="1200" dirty="0" smtClean="0"/>
              <a:t>Situation A: You need two quarters for the parking meter, but only have a twenty dollar bill with you. Approach someone you know who may have quarters. </a:t>
            </a:r>
          </a:p>
          <a:p>
            <a:pPr marL="173038" indent="-173038"/>
            <a:r>
              <a:rPr lang="en-US" sz="1200" dirty="0" smtClean="0"/>
              <a:t> </a:t>
            </a:r>
          </a:p>
          <a:p>
            <a:pPr marL="173038" indent="-173038"/>
            <a:r>
              <a:rPr lang="en-US" sz="1200" dirty="0" smtClean="0"/>
              <a:t>Situation B: You need to return some books to the library, but it's pouring rain and you don't have</a:t>
            </a:r>
            <a:br>
              <a:rPr lang="en-US" sz="1200" dirty="0" smtClean="0"/>
            </a:br>
            <a:r>
              <a:rPr lang="en-US" sz="1200" dirty="0" smtClean="0"/>
              <a:t>an umbrella. Approach your roommate who has an umbrella.</a:t>
            </a:r>
          </a:p>
          <a:p>
            <a:pPr marL="173038" indent="-173038"/>
            <a:r>
              <a:rPr lang="en-US" sz="1200" dirty="0" smtClean="0"/>
              <a:t> </a:t>
            </a:r>
          </a:p>
          <a:p>
            <a:pPr marL="173038" indent="-173038"/>
            <a:r>
              <a:rPr lang="en-US" sz="1200" dirty="0" smtClean="0"/>
              <a:t>Situation C: You forgot to bring five dollars to pay for gas. You don't want to be late for your morning appointment, so you approach your co-worker who may have money </a:t>
            </a:r>
            <a:r>
              <a:rPr lang="en-US" sz="1200" dirty="0" err="1" smtClean="0"/>
              <a:t>s</a:t>
            </a:r>
            <a:r>
              <a:rPr lang="en-US" sz="1200" dirty="0" smtClean="0"/>
              <a:t>/he could lend you.</a:t>
            </a:r>
          </a:p>
          <a:p>
            <a:pPr marL="173038" indent="-173038"/>
            <a:r>
              <a:rPr lang="en-US" sz="1200" dirty="0" smtClean="0"/>
              <a:t> </a:t>
            </a:r>
          </a:p>
          <a:p>
            <a:pPr marL="173038" indent="-173038"/>
            <a:r>
              <a:rPr lang="en-US" sz="1200" dirty="0" smtClean="0"/>
              <a:t>Situation D: You're making cookies when you suddenly realize you don't have enough butter.</a:t>
            </a:r>
            <a:br>
              <a:rPr lang="en-US" sz="1200" dirty="0" smtClean="0"/>
            </a:br>
            <a:r>
              <a:rPr lang="en-US" sz="1200" dirty="0" smtClean="0"/>
              <a:t>Ask your neighbor if you can borrow some butter.</a:t>
            </a:r>
          </a:p>
          <a:p>
            <a:pPr marL="173038" indent="-173038"/>
            <a:r>
              <a:rPr lang="en-US" sz="1200" dirty="0" smtClean="0"/>
              <a:t> </a:t>
            </a:r>
          </a:p>
          <a:p>
            <a:pPr marL="173038" indent="-173038"/>
            <a:r>
              <a:rPr lang="en-US" sz="1200" dirty="0" smtClean="0"/>
              <a:t>Situation E: You just bought a dresser and need to deliver it to your home. Ask your friend if you</a:t>
            </a:r>
            <a:br>
              <a:rPr lang="en-US" sz="1200" dirty="0" smtClean="0"/>
            </a:br>
            <a:r>
              <a:rPr lang="en-US" sz="1200" dirty="0" smtClean="0"/>
              <a:t>can borrow his/her truck for an hour.</a:t>
            </a:r>
          </a:p>
          <a:p>
            <a:pPr marL="173038" indent="-173038"/>
            <a:r>
              <a:rPr lang="en-US" sz="1200" dirty="0" smtClean="0"/>
              <a:t> </a:t>
            </a:r>
          </a:p>
          <a:p>
            <a:pPr marL="173038" indent="-173038"/>
            <a:r>
              <a:rPr lang="en-US" sz="1200" dirty="0" smtClean="0"/>
              <a:t>Situation F: Your washing machine has broken down. Ask your sister who lives nearby if you</a:t>
            </a:r>
            <a:br>
              <a:rPr lang="en-US" sz="1200" dirty="0" smtClean="0"/>
            </a:br>
            <a:r>
              <a:rPr lang="en-US" sz="1200" dirty="0" smtClean="0"/>
              <a:t>can use her washer.</a:t>
            </a:r>
          </a:p>
          <a:p>
            <a:pPr marL="173038" indent="-173038"/>
            <a:r>
              <a:rPr lang="en-US" sz="1200" dirty="0" smtClean="0"/>
              <a:t> </a:t>
            </a:r>
          </a:p>
          <a:p>
            <a:pPr marL="173038" indent="-173038"/>
            <a:r>
              <a:rPr lang="en-US" sz="1200" dirty="0" smtClean="0"/>
              <a:t>Situation G: At a restaurant,</a:t>
            </a:r>
            <a:br>
              <a:rPr lang="en-US" sz="1200" dirty="0" smtClean="0"/>
            </a:br>
            <a:r>
              <a:rPr lang="en-US" sz="1200" dirty="0" smtClean="0"/>
              <a:t>you sit to the right of Signer B,</a:t>
            </a:r>
            <a:br>
              <a:rPr lang="en-US" sz="1200" dirty="0" smtClean="0"/>
            </a:br>
            <a:r>
              <a:rPr lang="en-US" sz="1200" dirty="0" smtClean="0"/>
              <a:t>who is right-handed. You are</a:t>
            </a:r>
            <a:br>
              <a:rPr lang="en-US" sz="1200" dirty="0" smtClean="0"/>
            </a:br>
            <a:r>
              <a:rPr lang="en-US" sz="1200" dirty="0" smtClean="0"/>
              <a:t>left-handed. Ask to switch</a:t>
            </a:r>
            <a:br>
              <a:rPr lang="en-US" sz="1200" dirty="0" smtClean="0"/>
            </a:br>
            <a:r>
              <a:rPr lang="en-US" sz="1200" dirty="0" smtClean="0"/>
              <a:t>places. The table looks like this:</a:t>
            </a:r>
          </a:p>
          <a:p>
            <a:pPr marL="173038" indent="-173038"/>
            <a:r>
              <a:rPr lang="en-US" sz="1200" dirty="0" smtClean="0"/>
              <a:t> </a:t>
            </a:r>
          </a:p>
          <a:p>
            <a:pPr marL="173038" indent="-173038"/>
            <a:r>
              <a:rPr lang="en-US" sz="1200" dirty="0" smtClean="0"/>
              <a:t>Situation H: You take your kids to a pet shop. The kids want to hold the animals and pet them.</a:t>
            </a:r>
            <a:br>
              <a:rPr lang="en-US" sz="1200" dirty="0" smtClean="0"/>
            </a:br>
            <a:r>
              <a:rPr lang="en-US" sz="1200" dirty="0" smtClean="0"/>
              <a:t>Ask the shopkeeper if it's all right.</a:t>
            </a:r>
          </a:p>
        </p:txBody>
      </p:sp>
      <p:sp>
        <p:nvSpPr>
          <p:cNvPr id="9" name="Rectangle 8"/>
          <p:cNvSpPr/>
          <p:nvPr/>
        </p:nvSpPr>
        <p:spPr>
          <a:xfrm>
            <a:off x="6419685" y="5351641"/>
            <a:ext cx="1279542" cy="276999"/>
          </a:xfrm>
          <a:prstGeom prst="rect">
            <a:avLst/>
          </a:prstGeom>
        </p:spPr>
        <p:txBody>
          <a:bodyPr wrap="none">
            <a:spAutoFit/>
          </a:bodyPr>
          <a:lstStyle/>
          <a:p>
            <a:r>
              <a:rPr lang="en-US" sz="1200" kern="0" dirty="0" smtClean="0">
                <a:solidFill>
                  <a:srgbClr val="000000"/>
                </a:solidFill>
                <a:latin typeface="Arial"/>
                <a:ea typeface="ＭＳ Ｐゴシック"/>
                <a:cs typeface="ＭＳ Ｐゴシック"/>
              </a:rPr>
              <a:t>Signer B      you</a:t>
            </a:r>
            <a:endParaRPr lang="en-US" dirty="0"/>
          </a:p>
        </p:txBody>
      </p:sp>
      <p:cxnSp>
        <p:nvCxnSpPr>
          <p:cNvPr id="12" name="Straight Connector 11"/>
          <p:cNvCxnSpPr/>
          <p:nvPr/>
        </p:nvCxnSpPr>
        <p:spPr bwMode="auto">
          <a:xfrm>
            <a:off x="447040" y="144646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447040" y="208146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447040" y="270122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447040" y="330574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47040" y="394582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447040" y="456558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447040" y="5749221"/>
            <a:ext cx="8229600" cy="1588"/>
          </a:xfrm>
          <a:prstGeom prst="line">
            <a:avLst/>
          </a:prstGeom>
          <a:solidFill>
            <a:schemeClr val="accent1"/>
          </a:solidFill>
          <a:ln w="12700" cap="flat" cmpd="sng" algn="ctr">
            <a:solidFill>
              <a:schemeClr val="tx1"/>
            </a:solidFill>
            <a:prstDash val="solid"/>
            <a:round/>
            <a:headEnd type="none" w="med" len="med"/>
            <a:tailEnd type="none" w="med" len="med"/>
          </a:ln>
          <a:effectLst/>
        </p:spPr>
      </p:cxnSp>
      <p:grpSp>
        <p:nvGrpSpPr>
          <p:cNvPr id="40" name="Group 39"/>
          <p:cNvGrpSpPr/>
          <p:nvPr/>
        </p:nvGrpSpPr>
        <p:grpSpPr>
          <a:xfrm>
            <a:off x="6529184" y="4632961"/>
            <a:ext cx="1283855" cy="863599"/>
            <a:chOff x="6096000" y="4530307"/>
            <a:chExt cx="1381760" cy="1189635"/>
          </a:xfrm>
        </p:grpSpPr>
        <p:cxnSp>
          <p:nvCxnSpPr>
            <p:cNvPr id="19" name="Straight Connector 18"/>
            <p:cNvCxnSpPr/>
            <p:nvPr/>
          </p:nvCxnSpPr>
          <p:spPr bwMode="auto">
            <a:xfrm>
              <a:off x="6096000" y="4897120"/>
              <a:ext cx="1381760" cy="1016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a:off x="6106160" y="5323840"/>
              <a:ext cx="1371600" cy="1588"/>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rot="5400000" flipH="1" flipV="1">
              <a:off x="6877858" y="5125124"/>
              <a:ext cx="1189635"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rot="5400000" flipH="1" flipV="1">
              <a:off x="5887720" y="5115560"/>
              <a:ext cx="437674" cy="794"/>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43" name="Oval 42"/>
          <p:cNvSpPr/>
          <p:nvPr/>
        </p:nvSpPr>
        <p:spPr bwMode="auto">
          <a:xfrm>
            <a:off x="6350000" y="4998720"/>
            <a:ext cx="132080" cy="132080"/>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5" name="Oval 44"/>
          <p:cNvSpPr/>
          <p:nvPr/>
        </p:nvSpPr>
        <p:spPr bwMode="auto">
          <a:xfrm>
            <a:off x="6725920" y="5257800"/>
            <a:ext cx="132080" cy="132080"/>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6" name="Oval 45"/>
          <p:cNvSpPr/>
          <p:nvPr/>
        </p:nvSpPr>
        <p:spPr bwMode="auto">
          <a:xfrm>
            <a:off x="7401560" y="5257800"/>
            <a:ext cx="132080" cy="132080"/>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7" name="Oval 46"/>
          <p:cNvSpPr/>
          <p:nvPr/>
        </p:nvSpPr>
        <p:spPr bwMode="auto">
          <a:xfrm>
            <a:off x="6725920" y="4734560"/>
            <a:ext cx="132080" cy="132080"/>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8" name="Oval 47"/>
          <p:cNvSpPr/>
          <p:nvPr/>
        </p:nvSpPr>
        <p:spPr bwMode="auto">
          <a:xfrm>
            <a:off x="7401560" y="4734560"/>
            <a:ext cx="132080" cy="132080"/>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bwMode="auto">
          <a:xfrm>
            <a:off x="883920" y="2540000"/>
            <a:ext cx="7355840" cy="140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tabLst>
                <a:tab pos="2346325" algn="r"/>
                <a:tab pos="2459038" algn="l"/>
              </a:tabLst>
            </a:pPr>
            <a:r>
              <a:rPr lang="en-US" sz="1800" b="1" dirty="0" smtClean="0"/>
              <a:t>	Signer A:</a:t>
            </a:r>
            <a:r>
              <a:rPr lang="en-US" sz="1800" dirty="0" smtClean="0"/>
              <a:t>	express concern</a:t>
            </a:r>
            <a:br>
              <a:rPr lang="en-US" sz="1800" dirty="0" smtClean="0"/>
            </a:br>
            <a:r>
              <a:rPr lang="en-US" sz="1800" dirty="0" smtClean="0"/>
              <a:t>	</a:t>
            </a:r>
            <a:r>
              <a:rPr lang="en-US" sz="1800" b="1" dirty="0" smtClean="0"/>
              <a:t>B:	</a:t>
            </a:r>
            <a:r>
              <a:rPr lang="en-US" sz="1800" dirty="0" smtClean="0"/>
              <a:t>complain about present condition</a:t>
            </a:r>
          </a:p>
          <a:p>
            <a:pPr>
              <a:tabLst>
                <a:tab pos="2346325" algn="r"/>
                <a:tab pos="2459038" algn="l"/>
              </a:tabLst>
            </a:pPr>
            <a:r>
              <a:rPr lang="en-US" sz="1800" b="1" dirty="0" smtClean="0"/>
              <a:t>	A:	</a:t>
            </a:r>
            <a:r>
              <a:rPr lang="en-US" sz="1800" dirty="0" smtClean="0"/>
              <a:t>make suggestion</a:t>
            </a:r>
          </a:p>
          <a:p>
            <a:pPr>
              <a:tabLst>
                <a:tab pos="2346325" algn="r"/>
                <a:tab pos="2459038" algn="l"/>
              </a:tabLst>
            </a:pPr>
            <a:r>
              <a:rPr lang="en-US" sz="1800" b="1" dirty="0" smtClean="0"/>
              <a:t>	B:</a:t>
            </a:r>
            <a:r>
              <a:rPr lang="en-US" sz="1800" dirty="0" smtClean="0"/>
              <a:t>	respond</a:t>
            </a:r>
          </a:p>
        </p:txBody>
      </p:sp>
      <p:sp>
        <p:nvSpPr>
          <p:cNvPr id="8" name="Content Placeholder 2"/>
          <p:cNvSpPr txBox="1">
            <a:spLocks/>
          </p:cNvSpPr>
          <p:nvPr/>
        </p:nvSpPr>
        <p:spPr bwMode="auto">
          <a:xfrm>
            <a:off x="711200" y="394208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bwMode="auto">
          <a:xfrm>
            <a:off x="883920" y="2540000"/>
            <a:ext cx="7355840" cy="140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tabLst>
                <a:tab pos="1768475" algn="r"/>
                <a:tab pos="1889125" algn="l"/>
              </a:tabLst>
            </a:pPr>
            <a:r>
              <a:rPr lang="en-US" sz="1800" b="1" dirty="0" smtClean="0"/>
              <a:t>	Signer A:	</a:t>
            </a:r>
            <a:r>
              <a:rPr lang="en-US" sz="1800" dirty="0" smtClean="0"/>
              <a:t>complain about feeling sick</a:t>
            </a:r>
          </a:p>
          <a:p>
            <a:pPr>
              <a:tabLst>
                <a:tab pos="1768475" algn="r"/>
                <a:tab pos="1889125" algn="l"/>
              </a:tabLst>
            </a:pPr>
            <a:r>
              <a:rPr lang="en-US" sz="1800" b="1" dirty="0" smtClean="0"/>
              <a:t>	B:	</a:t>
            </a:r>
            <a:r>
              <a:rPr lang="en-US" sz="1800" dirty="0" smtClean="0"/>
              <a:t>empathize</a:t>
            </a:r>
            <a:endParaRPr lang="en-US" sz="1800" dirty="0"/>
          </a:p>
        </p:txBody>
      </p:sp>
      <p:sp>
        <p:nvSpPr>
          <p:cNvPr id="8" name="Content Placeholder 2"/>
          <p:cNvSpPr txBox="1">
            <a:spLocks/>
          </p:cNvSpPr>
          <p:nvPr/>
        </p:nvSpPr>
        <p:spPr bwMode="auto">
          <a:xfrm>
            <a:off x="711200" y="394208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Rectangle 3"/>
          <p:cNvSpPr/>
          <p:nvPr/>
        </p:nvSpPr>
        <p:spPr>
          <a:xfrm>
            <a:off x="6503894" y="2649528"/>
            <a:ext cx="1095485" cy="369332"/>
          </a:xfrm>
          <a:prstGeom prst="rect">
            <a:avLst/>
          </a:prstGeom>
        </p:spPr>
        <p:txBody>
          <a:bodyPr wrap="none">
            <a:spAutoFit/>
          </a:bodyPr>
          <a:lstStyle/>
          <a:p>
            <a:r>
              <a:rPr lang="en-US" sz="1800" dirty="0" smtClean="0">
                <a:solidFill>
                  <a:srgbClr val="000000"/>
                </a:solidFill>
              </a:rPr>
              <a:t>recurring</a:t>
            </a:r>
            <a:endParaRPr lang="en-US" dirty="0"/>
          </a:p>
        </p:txBody>
      </p:sp>
      <p:sp>
        <p:nvSpPr>
          <p:cNvPr id="5" name="Rectangle 4"/>
          <p:cNvSpPr/>
          <p:nvPr/>
        </p:nvSpPr>
        <p:spPr>
          <a:xfrm>
            <a:off x="6478522" y="3188008"/>
            <a:ext cx="1301182" cy="369332"/>
          </a:xfrm>
          <a:prstGeom prst="rect">
            <a:avLst/>
          </a:prstGeom>
        </p:spPr>
        <p:txBody>
          <a:bodyPr wrap="none">
            <a:spAutoFit/>
          </a:bodyPr>
          <a:lstStyle/>
          <a:p>
            <a:r>
              <a:rPr lang="en-US" sz="1800" dirty="0" smtClean="0">
                <a:solidFill>
                  <a:srgbClr val="000000"/>
                </a:solidFill>
              </a:rPr>
              <a:t>continuous</a:t>
            </a:r>
            <a:endParaRPr lang="en-US" dirty="0"/>
          </a:p>
        </p:txBody>
      </p:sp>
      <p:cxnSp>
        <p:nvCxnSpPr>
          <p:cNvPr id="9" name="Straight Connector 8"/>
          <p:cNvCxnSpPr/>
          <p:nvPr/>
        </p:nvCxnSpPr>
        <p:spPr bwMode="auto">
          <a:xfrm flipV="1">
            <a:off x="5709920" y="2885440"/>
            <a:ext cx="822960" cy="22352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5709920" y="3195320"/>
            <a:ext cx="792480" cy="21844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Inflected Forms</a:t>
            </a:r>
            <a:endParaRPr lang="en-US" dirty="0"/>
          </a:p>
        </p:txBody>
      </p:sp>
      <p:pic>
        <p:nvPicPr>
          <p:cNvPr id="5" name="Picture 4" descr="M21_U14.tif"/>
          <p:cNvPicPr>
            <a:picLocks noChangeAspect="1"/>
          </p:cNvPicPr>
          <p:nvPr/>
        </p:nvPicPr>
        <p:blipFill>
          <a:blip r:embed="rId3" cstate="screen"/>
          <a:srcRect/>
          <a:stretch>
            <a:fillRect/>
          </a:stretch>
        </p:blipFill>
        <p:spPr>
          <a:xfrm>
            <a:off x="2367280" y="1005840"/>
            <a:ext cx="4338320" cy="55270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txBox="1">
            <a:spLocks/>
          </p:cNvSpPr>
          <p:nvPr/>
        </p:nvSpPr>
        <p:spPr bwMode="auto">
          <a:xfrm>
            <a:off x="883920" y="2540000"/>
            <a:ext cx="7355840" cy="140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854075">
              <a:tabLst>
                <a:tab pos="3597275" algn="r"/>
              </a:tabLst>
            </a:pPr>
            <a:r>
              <a:rPr lang="en-US" sz="1800" dirty="0" smtClean="0"/>
              <a:t>making complaints about:		pets</a:t>
            </a:r>
          </a:p>
          <a:p>
            <a:pPr marL="854075">
              <a:tabLst>
                <a:tab pos="3597275" algn="r"/>
              </a:tabLst>
            </a:pPr>
            <a:r>
              <a:rPr lang="en-US" sz="1800" dirty="0" smtClean="0"/>
              <a:t>		children</a:t>
            </a:r>
          </a:p>
          <a:p>
            <a:pPr marL="854075">
              <a:tabLst>
                <a:tab pos="3597275" algn="r"/>
              </a:tabLst>
            </a:pPr>
            <a:r>
              <a:rPr lang="en-US" sz="1800" dirty="0" smtClean="0"/>
              <a:t>		roommates/spouse</a:t>
            </a:r>
          </a:p>
          <a:p>
            <a:pPr marL="854075">
              <a:tabLst>
                <a:tab pos="3597275" algn="r"/>
              </a:tabLst>
            </a:pPr>
            <a:r>
              <a:rPr lang="en-US" sz="1800" dirty="0" smtClean="0"/>
              <a:t>		neighbors</a:t>
            </a:r>
            <a:endParaRPr lang="en-US" sz="1800" dirty="0"/>
          </a:p>
        </p:txBody>
      </p:sp>
      <p:sp>
        <p:nvSpPr>
          <p:cNvPr id="4" name="Content Placeholder 2"/>
          <p:cNvSpPr txBox="1">
            <a:spLocks/>
          </p:cNvSpPr>
          <p:nvPr/>
        </p:nvSpPr>
        <p:spPr bwMode="auto">
          <a:xfrm>
            <a:off x="711200" y="394208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txBox="1">
            <a:spLocks/>
          </p:cNvSpPr>
          <p:nvPr/>
        </p:nvSpPr>
        <p:spPr bwMode="auto">
          <a:xfrm>
            <a:off x="883920" y="2153920"/>
            <a:ext cx="7355840" cy="2418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914400">
              <a:tabLst>
                <a:tab pos="2062163" algn="r"/>
                <a:tab pos="2112963" algn="l"/>
                <a:tab pos="3890963" algn="l"/>
              </a:tabLst>
            </a:pPr>
            <a:r>
              <a:rPr lang="en-US" sz="1800" b="1" dirty="0" smtClean="0"/>
              <a:t>	Signer A:	</a:t>
            </a:r>
            <a:r>
              <a:rPr lang="en-US" sz="1800" dirty="0" smtClean="0"/>
              <a:t>complain about:	pet</a:t>
            </a:r>
            <a:br>
              <a:rPr lang="en-US" sz="1800" dirty="0" smtClean="0"/>
            </a:br>
            <a:r>
              <a:rPr lang="en-US" sz="1800" dirty="0" smtClean="0"/>
              <a:t> 			children</a:t>
            </a:r>
            <a:br>
              <a:rPr lang="en-US" sz="1800" dirty="0" smtClean="0"/>
            </a:br>
            <a:r>
              <a:rPr lang="en-US" sz="1800" dirty="0" smtClean="0"/>
              <a:t>			roommate</a:t>
            </a:r>
            <a:br>
              <a:rPr lang="en-US" sz="1800" dirty="0" smtClean="0"/>
            </a:br>
            <a:r>
              <a:rPr lang="en-US" sz="1800" dirty="0" smtClean="0"/>
              <a:t>			spouse</a:t>
            </a:r>
            <a:br>
              <a:rPr lang="en-US" sz="1800" dirty="0" smtClean="0"/>
            </a:br>
            <a:r>
              <a:rPr lang="en-US" sz="1800" dirty="0" smtClean="0"/>
              <a:t>			brother or sister</a:t>
            </a:r>
            <a:br>
              <a:rPr lang="en-US" sz="1800" dirty="0" smtClean="0"/>
            </a:br>
            <a:r>
              <a:rPr lang="en-US" sz="1800" dirty="0" smtClean="0"/>
              <a:t>			neighbor</a:t>
            </a:r>
          </a:p>
          <a:p>
            <a:pPr marL="1371600" lvl="1">
              <a:tabLst>
                <a:tab pos="2062163" algn="r"/>
                <a:tab pos="2112963" algn="l"/>
                <a:tab pos="3890963" algn="l"/>
              </a:tabLst>
            </a:pPr>
            <a:r>
              <a:rPr lang="en-US" sz="1800" b="1" dirty="0" smtClean="0"/>
              <a:t> 	B:	</a:t>
            </a:r>
            <a:r>
              <a:rPr lang="en-US" sz="1800" dirty="0" smtClean="0"/>
              <a:t>empathize, then suggest</a:t>
            </a:r>
          </a:p>
          <a:p>
            <a:pPr marL="1371600" lvl="1">
              <a:tabLst>
                <a:tab pos="2062163" algn="r"/>
                <a:tab pos="2112963" algn="l"/>
                <a:tab pos="3890963" algn="l"/>
              </a:tabLst>
            </a:pPr>
            <a:r>
              <a:rPr lang="en-US" sz="1800" b="1" dirty="0" smtClean="0"/>
              <a:t> 	A:	 </a:t>
            </a:r>
            <a:r>
              <a:rPr lang="en-US" sz="1800" dirty="0" smtClean="0"/>
              <a:t>respond </a:t>
            </a:r>
            <a:endParaRPr lang="en-US" sz="1800" dirty="0"/>
          </a:p>
        </p:txBody>
      </p:sp>
      <p:sp>
        <p:nvSpPr>
          <p:cNvPr id="4" name="Content Placeholder 2"/>
          <p:cNvSpPr txBox="1">
            <a:spLocks/>
          </p:cNvSpPr>
          <p:nvPr/>
        </p:nvSpPr>
        <p:spPr bwMode="auto">
          <a:xfrm>
            <a:off x="711200" y="457200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83920" y="2153920"/>
            <a:ext cx="7355840" cy="2418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1828800"/>
            <a:r>
              <a:rPr lang="en-US" sz="1800" u="sng" dirty="0" smtClean="0"/>
              <a:t>Reasons for request</a:t>
            </a:r>
            <a:r>
              <a:rPr lang="en-US" sz="1800" dirty="0" smtClean="0"/>
              <a:t/>
            </a:r>
            <a:br>
              <a:rPr lang="en-US" sz="1800" dirty="0" smtClean="0"/>
            </a:br>
            <a:r>
              <a:rPr lang="en-US" sz="1800" dirty="0" smtClean="0"/>
              <a:t>need help with tasks </a:t>
            </a:r>
            <a:br>
              <a:rPr lang="en-US" sz="1800" dirty="0" smtClean="0"/>
            </a:br>
            <a:r>
              <a:rPr lang="en-US" sz="1800" dirty="0" smtClean="0"/>
              <a:t>need to change date or time of plan </a:t>
            </a:r>
            <a:br>
              <a:rPr lang="en-US" sz="1800" dirty="0" smtClean="0"/>
            </a:br>
            <a:r>
              <a:rPr lang="en-US" sz="1800" dirty="0" smtClean="0"/>
              <a:t>want to ask favor of a third person</a:t>
            </a:r>
            <a:br>
              <a:rPr lang="en-US" sz="1800" dirty="0" smtClean="0"/>
            </a:br>
            <a:r>
              <a:rPr lang="en-US" sz="1800" dirty="0" smtClean="0"/>
              <a:t>want to join a group</a:t>
            </a:r>
            <a:br>
              <a:rPr lang="en-US" sz="1800" dirty="0" smtClean="0"/>
            </a:br>
            <a:r>
              <a:rPr lang="en-US" sz="1800" dirty="0" smtClean="0"/>
              <a:t>need someone to hold your place </a:t>
            </a:r>
          </a:p>
        </p:txBody>
      </p:sp>
      <p:sp>
        <p:nvSpPr>
          <p:cNvPr id="5" name="Content Placeholder 2"/>
          <p:cNvSpPr txBox="1">
            <a:spLocks/>
          </p:cNvSpPr>
          <p:nvPr/>
        </p:nvSpPr>
        <p:spPr bwMode="auto">
          <a:xfrm>
            <a:off x="711200" y="4572000"/>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Situation 1</a:t>
            </a:r>
            <a:br>
              <a:rPr lang="en-US" smtClean="0"/>
            </a:br>
            <a:r>
              <a:rPr lang="en-US" smtClean="0"/>
              <a:t>"Need Help with Tasks”</a:t>
            </a:r>
            <a:endParaRPr lang="en-US" dirty="0"/>
          </a:p>
        </p:txBody>
      </p:sp>
      <p:sp>
        <p:nvSpPr>
          <p:cNvPr id="6" name="Content Placeholder 5"/>
          <p:cNvSpPr>
            <a:spLocks noGrp="1"/>
          </p:cNvSpPr>
          <p:nvPr>
            <p:ph idx="1"/>
          </p:nvPr>
        </p:nvSpPr>
        <p:spPr/>
        <p:txBody>
          <a:bodyPr/>
          <a:lstStyle/>
          <a:p>
            <a:r>
              <a:rPr lang="en-US" dirty="0" smtClean="0"/>
              <a:t>You are very busy at work and need some papers </a:t>
            </a:r>
            <a:r>
              <a:rPr lang="en-US" dirty="0" err="1" smtClean="0"/>
              <a:t>xeroxed</a:t>
            </a:r>
            <a:r>
              <a:rPr lang="en-US" dirty="0" smtClean="0"/>
              <a:t>. Your colleague is on the way down to the </a:t>
            </a:r>
            <a:r>
              <a:rPr lang="en-US" dirty="0" err="1" smtClean="0"/>
              <a:t>xerox</a:t>
            </a:r>
            <a:r>
              <a:rPr lang="en-US" dirty="0" smtClean="0"/>
              <a:t> machine. Ask him/her to make the copies for you.</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Situation 2A</a:t>
            </a:r>
            <a:br>
              <a:rPr lang="en-US" smtClean="0"/>
            </a:br>
            <a:r>
              <a:rPr lang="en-US" smtClean="0"/>
              <a:t>"Need to Change Date or Time of Plan”</a:t>
            </a:r>
            <a:endParaRPr lang="en-US" dirty="0"/>
          </a:p>
        </p:txBody>
      </p:sp>
      <p:sp>
        <p:nvSpPr>
          <p:cNvPr id="6" name="Content Placeholder 5"/>
          <p:cNvSpPr>
            <a:spLocks noGrp="1"/>
          </p:cNvSpPr>
          <p:nvPr>
            <p:ph idx="1"/>
          </p:nvPr>
        </p:nvSpPr>
        <p:spPr/>
        <p:txBody>
          <a:bodyPr/>
          <a:lstStyle/>
          <a:p>
            <a:r>
              <a:rPr lang="en-US" dirty="0" smtClean="0"/>
              <a:t>You've been planning a ski trip with a friend this coming weekend. Your car broke down last week and the repairs were very expensive, so now you don't have the money to go. Ask your friend if you can postpone the trip till next month.</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1006</TotalTime>
  <Words>1060</Words>
  <Application>Microsoft Macintosh PowerPoint</Application>
  <PresentationFormat>On-screen Show (4:3)</PresentationFormat>
  <Paragraphs>114</Paragraphs>
  <Slides>17</Slides>
  <Notes>17</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Blank Presentation</vt:lpstr>
      <vt:lpstr>Ailments</vt:lpstr>
      <vt:lpstr>Slide 2</vt:lpstr>
      <vt:lpstr>Slide 3</vt:lpstr>
      <vt:lpstr>Inflected Forms</vt:lpstr>
      <vt:lpstr>Slide 5</vt:lpstr>
      <vt:lpstr>Slide 6</vt:lpstr>
      <vt:lpstr>Slide 7</vt:lpstr>
      <vt:lpstr>Situation 1 "Need Help with Tasks”</vt:lpstr>
      <vt:lpstr>Situation 2A "Need to Change Date or Time of Plan”</vt:lpstr>
      <vt:lpstr>Situation 2B "Need to Change Date or Time of Plan”</vt:lpstr>
      <vt:lpstr>Situation 3 "Want to Ask Favor of Third Person”</vt:lpstr>
      <vt:lpstr> Situation 4 "Want to Join a Group”</vt:lpstr>
      <vt:lpstr> Situation 5 "Need Someone to Hold Your Place”</vt:lpstr>
      <vt:lpstr>Slide 14</vt:lpstr>
      <vt:lpstr>Slide 15</vt:lpstr>
      <vt:lpstr>Slide 16</vt:lpstr>
      <vt:lpstr>Slide 17</vt:lpstr>
    </vt:vector>
  </TitlesOfParts>
  <Company>Vividline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sophialouise</dc:creator>
  <cp:lastModifiedBy>Rhea Bishop</cp:lastModifiedBy>
  <cp:revision>349</cp:revision>
  <dcterms:created xsi:type="dcterms:W3CDTF">2012-10-02T14:46:29Z</dcterms:created>
  <dcterms:modified xsi:type="dcterms:W3CDTF">2012-10-02T14:48:30Z</dcterms:modified>
</cp:coreProperties>
</file>