
<file path=[Content_Types].xml><?xml version="1.0" encoding="utf-8"?>
<Types xmlns="http://schemas.openxmlformats.org/package/2006/content-types"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16.xml" ContentType="application/vnd.openxmlformats-officedocument.presentationml.notesSlide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12.xml" ContentType="application/vnd.openxmlformats-officedocument.presentationml.notesSlide+xml"/>
  <Default Extension="jpeg" ContentType="image/jpeg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Default Extension="xml" ContentType="application/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17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Default Extension="tiff" ContentType="image/tiff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notesSlides/notesSlide15.xml" ContentType="application/vnd.openxmlformats-officedocument.presentationml.notesSlide+xml"/>
  <Override PartName="/ppt/notesSlides/notesSlide8.xml" ContentType="application/vnd.openxmlformats-officedocument.presentationml.notesSlide+xml"/>
  <Override PartName="/ppt/slides/slide13.xml" ContentType="application/vnd.openxmlformats-officedocument.presentationml.slide+xml"/>
  <Override PartName="/ppt/slides/slide4.xml" ContentType="application/vnd.openxmlformats-officedocument.presentationml.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73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BD0623"/>
    <a:srgbClr val="E40728"/>
    <a:srgbClr val="386B78"/>
    <a:srgbClr val="3F7886"/>
    <a:srgbClr val="411A85"/>
    <a:srgbClr val="437D8C"/>
    <a:srgbClr val="4A7C95"/>
    <a:srgbClr val="390E7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32787"/>
    <p:restoredTop sz="86494" autoAdjust="0"/>
  </p:normalViewPr>
  <p:slideViewPr>
    <p:cSldViewPr snapToGrid="0">
      <p:cViewPr>
        <p:scale>
          <a:sx n="95" d="100"/>
          <a:sy n="95" d="100"/>
        </p:scale>
        <p:origin x="-2408" y="-10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32E820B-821D-F240-A1A4-143EA16CBE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A84C34C-598B-7C4A-92E3-7ECCC339B5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M44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p.112</a:t>
            </a:r>
          </a:p>
          <a:p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M53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p.117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M54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p.117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M55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p.120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M56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p.122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M57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p.123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M58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p.124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M59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p.127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M60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p.128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M45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p.113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M46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p.113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M47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p.113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M48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p.114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M49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p.115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M50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p.115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M51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p.116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M52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p.117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 marL="0" indent="0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62760"/>
            <a:ext cx="8229600" cy="97028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2934118"/>
            <a:ext cx="5061020" cy="2074761"/>
          </a:xfrm>
        </p:spPr>
        <p:txBody>
          <a:bodyPr anchor="t"/>
          <a:lstStyle>
            <a:lvl1pPr marL="0" indent="0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7680"/>
            <a:ext cx="8239760" cy="4566920"/>
          </a:xfrm>
        </p:spPr>
        <p:txBody>
          <a:bodyPr/>
          <a:lstStyle>
            <a:lvl1pPr marL="0" indent="0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920" y="995680"/>
            <a:ext cx="5984240" cy="4566920"/>
          </a:xfrm>
        </p:spPr>
        <p:txBody>
          <a:bodyPr anchor="ctr"/>
          <a:lstStyle>
            <a:lvl1pPr marL="0" indent="0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23"/>
          <p:cNvSpPr>
            <a:spLocks noChangeShapeType="1"/>
          </p:cNvSpPr>
          <p:nvPr userDrawn="1"/>
        </p:nvSpPr>
        <p:spPr bwMode="auto">
          <a:xfrm>
            <a:off x="444500" y="269240"/>
            <a:ext cx="8229600" cy="0"/>
          </a:xfrm>
          <a:prstGeom prst="line">
            <a:avLst/>
          </a:prstGeom>
          <a:noFill/>
          <a:ln w="12700">
            <a:solidFill>
              <a:srgbClr val="BD0623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47" name="Line 23"/>
          <p:cNvSpPr>
            <a:spLocks noChangeShapeType="1"/>
          </p:cNvSpPr>
          <p:nvPr userDrawn="1"/>
        </p:nvSpPr>
        <p:spPr bwMode="auto">
          <a:xfrm>
            <a:off x="444500" y="6588760"/>
            <a:ext cx="8229600" cy="0"/>
          </a:xfrm>
          <a:prstGeom prst="line">
            <a:avLst/>
          </a:prstGeom>
          <a:noFill/>
          <a:ln w="12700">
            <a:solidFill>
              <a:srgbClr val="BD0623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28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33600" y="1747520"/>
            <a:ext cx="4876800" cy="4577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2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9720"/>
            <a:ext cx="8229600" cy="97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</a:t>
            </a:r>
            <a:r>
              <a:rPr lang="en-US" dirty="0" smtClean="0"/>
              <a:t>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1" r:id="rId3"/>
    <p:sldLayoutId id="2147483653" r:id="rId4"/>
    <p:sldLayoutId id="2147483652" r:id="rId5"/>
    <p:sldLayoutId id="2147483650" r:id="rId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0" indent="0" algn="l" rtl="0" eaLnBrk="0" fontAlgn="base" hangingPunct="0">
        <a:spcBef>
          <a:spcPct val="20000"/>
        </a:spcBef>
        <a:spcAft>
          <a:spcPct val="0"/>
        </a:spcAft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233363" indent="-119063" algn="l" rtl="0" eaLnBrk="0" fontAlgn="base" hangingPunct="0">
        <a:spcBef>
          <a:spcPct val="35000"/>
        </a:spcBef>
        <a:spcAft>
          <a:spcPct val="0"/>
        </a:spcAft>
        <a:buSzPct val="80000"/>
        <a:buFont typeface="Times" charset="0"/>
        <a:buChar char="•"/>
        <a:defRPr sz="1600">
          <a:solidFill>
            <a:schemeClr val="tx1"/>
          </a:solidFill>
          <a:latin typeface="+mn-lt"/>
          <a:ea typeface="+mn-ea"/>
        </a:defRPr>
      </a:lvl2pPr>
      <a:lvl3pPr marL="568325" indent="-169863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+mn-ea"/>
        </a:defRPr>
      </a:lvl3pPr>
      <a:lvl4pPr marL="803275" indent="-120650" algn="l" rtl="0" eaLnBrk="0" fontAlgn="base" hangingPunct="0">
        <a:spcBef>
          <a:spcPct val="20000"/>
        </a:spcBef>
        <a:spcAft>
          <a:spcPct val="0"/>
        </a:spcAft>
        <a:buSzPct val="80000"/>
        <a:buFont typeface="Times" charset="0"/>
        <a:buChar char="•"/>
        <a:defRPr sz="1200">
          <a:solidFill>
            <a:schemeClr val="tx1"/>
          </a:solidFill>
          <a:latin typeface="+mn-lt"/>
          <a:ea typeface="+mn-ea"/>
        </a:defRPr>
      </a:lvl4pPr>
      <a:lvl5pPr marL="1147763" indent="-173038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5pPr>
      <a:lvl6pPr marL="1604963" indent="-173038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6pPr>
      <a:lvl7pPr marL="2062163" indent="-173038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7pPr>
      <a:lvl8pPr marL="2519363" indent="-173038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8pPr>
      <a:lvl9pPr marL="2976563" indent="-173038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tif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tif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tif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tif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883920" y="2540000"/>
            <a:ext cx="7355840" cy="140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997325" indent="-1711325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711200" y="3942080"/>
            <a:ext cx="7721600" cy="13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25579" y="2962594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800" dirty="0" smtClean="0"/>
              <a:t>1) describe shapes </a:t>
            </a:r>
            <a:endParaRPr lang="en-US" sz="18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Press, Pull, and Open </a:t>
            </a:r>
            <a:endParaRPr lang="en-US" dirty="0"/>
          </a:p>
        </p:txBody>
      </p:sp>
      <p:pic>
        <p:nvPicPr>
          <p:cNvPr id="6" name="Picture 5" descr="M53_U16.tif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>
          <a:xfrm>
            <a:off x="2459789" y="1056105"/>
            <a:ext cx="4224421" cy="5427579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Objects</a:t>
            </a:r>
            <a:endParaRPr lang="en-US" dirty="0"/>
          </a:p>
        </p:txBody>
      </p:sp>
      <p:pic>
        <p:nvPicPr>
          <p:cNvPr id="5" name="Picture 4" descr="M54_U16.tif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>
          <a:xfrm>
            <a:off x="2473158" y="1082840"/>
            <a:ext cx="4184316" cy="5427579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2318503" y="1864311"/>
            <a:ext cx="4472656" cy="475163"/>
          </a:xfrm>
        </p:spPr>
        <p:txBody>
          <a:bodyPr/>
          <a:lstStyle/>
          <a:p>
            <a:r>
              <a:rPr lang="en-US" b="1" dirty="0" smtClean="0"/>
              <a:t>Signer A: </a:t>
            </a:r>
            <a:r>
              <a:rPr lang="en-US" dirty="0" smtClean="0"/>
              <a:t>ask what a word means</a:t>
            </a:r>
          </a:p>
        </p:txBody>
      </p:sp>
      <p:sp>
        <p:nvSpPr>
          <p:cNvPr id="7" name="Content Placeholder 4"/>
          <p:cNvSpPr txBox="1">
            <a:spLocks/>
          </p:cNvSpPr>
          <p:nvPr/>
        </p:nvSpPr>
        <p:spPr bwMode="auto">
          <a:xfrm>
            <a:off x="3093870" y="2154991"/>
            <a:ext cx="4472656" cy="47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800" b="1" dirty="0" smtClean="0"/>
              <a:t>B: </a:t>
            </a:r>
            <a:r>
              <a:rPr lang="en-US" sz="1800" dirty="0" smtClean="0"/>
              <a:t>give definition:</a:t>
            </a:r>
            <a:endParaRPr lang="en-US" sz="1800" dirty="0"/>
          </a:p>
        </p:txBody>
      </p:sp>
      <p:sp>
        <p:nvSpPr>
          <p:cNvPr id="8" name="Content Placeholder 4"/>
          <p:cNvSpPr txBox="1">
            <a:spLocks/>
          </p:cNvSpPr>
          <p:nvPr/>
        </p:nvSpPr>
        <p:spPr bwMode="auto">
          <a:xfrm>
            <a:off x="3722183" y="2431719"/>
            <a:ext cx="4472656" cy="47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3038" indent="-173038">
              <a:buFont typeface="Arial"/>
              <a:buChar char="•"/>
            </a:pPr>
            <a:r>
              <a:rPr lang="en-US" sz="1800" b="1" dirty="0" smtClean="0"/>
              <a:t>by how it looks</a:t>
            </a:r>
            <a:endParaRPr lang="en-US" sz="1800" b="1" dirty="0"/>
          </a:p>
        </p:txBody>
      </p:sp>
      <p:sp>
        <p:nvSpPr>
          <p:cNvPr id="9" name="Content Placeholder 4"/>
          <p:cNvSpPr txBox="1">
            <a:spLocks/>
          </p:cNvSpPr>
          <p:nvPr/>
        </p:nvSpPr>
        <p:spPr bwMode="auto">
          <a:xfrm>
            <a:off x="2519029" y="3033296"/>
            <a:ext cx="4846972" cy="2501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tabLst>
                <a:tab pos="1376363" algn="l"/>
                <a:tab pos="2740025" algn="l"/>
              </a:tabLst>
            </a:pPr>
            <a:r>
              <a:rPr lang="en-US" sz="1800" u="sng" dirty="0" smtClean="0"/>
              <a:t>noodles</a:t>
            </a:r>
            <a:r>
              <a:rPr lang="en-US" sz="1800" dirty="0" smtClean="0"/>
              <a:t>	</a:t>
            </a:r>
            <a:r>
              <a:rPr lang="en-US" sz="1800" u="sng" dirty="0" smtClean="0"/>
              <a:t>hats</a:t>
            </a:r>
            <a:r>
              <a:rPr lang="en-US" sz="1800" dirty="0" smtClean="0"/>
              <a:t>	</a:t>
            </a:r>
            <a:r>
              <a:rPr lang="en-US" sz="1800" u="sng" dirty="0" smtClean="0"/>
              <a:t>furniture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err="1" smtClean="0"/>
              <a:t>mafalde</a:t>
            </a:r>
            <a:r>
              <a:rPr lang="en-US" sz="1800" dirty="0" smtClean="0"/>
              <a:t>	sombrero		chaise</a:t>
            </a:r>
            <a:br>
              <a:rPr lang="en-US" sz="1800" dirty="0" smtClean="0"/>
            </a:br>
            <a:r>
              <a:rPr lang="en-US" sz="1800" dirty="0" smtClean="0"/>
              <a:t>rigatoni	shako		armoire</a:t>
            </a:r>
            <a:br>
              <a:rPr lang="en-US" sz="1800" dirty="0" smtClean="0"/>
            </a:br>
            <a:r>
              <a:rPr lang="en-US" sz="1800" dirty="0" err="1" smtClean="0"/>
              <a:t>fusilli</a:t>
            </a:r>
            <a:r>
              <a:rPr lang="en-US" sz="1800" dirty="0" smtClean="0"/>
              <a:t>	beret		sideboard</a:t>
            </a:r>
            <a:br>
              <a:rPr lang="en-US" sz="1800" dirty="0" smtClean="0"/>
            </a:br>
            <a:r>
              <a:rPr lang="en-US" sz="1800" dirty="0" smtClean="0"/>
              <a:t>ziti	</a:t>
            </a:r>
            <a:r>
              <a:rPr lang="en-US" sz="1800" dirty="0" err="1" smtClean="0"/>
              <a:t>montera</a:t>
            </a:r>
            <a:r>
              <a:rPr lang="en-US" sz="1800" dirty="0" smtClean="0"/>
              <a:t>	</a:t>
            </a:r>
            <a:r>
              <a:rPr lang="en-US" sz="1800" dirty="0" smtClean="0"/>
              <a:t>é</a:t>
            </a:r>
            <a:r>
              <a:rPr lang="en-US" sz="1800" dirty="0" smtClean="0"/>
              <a:t>tagère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penne	fedora	commode</a:t>
            </a:r>
            <a:br>
              <a:rPr lang="en-US" sz="1800" dirty="0" smtClean="0"/>
            </a:br>
            <a:r>
              <a:rPr lang="en-US" sz="1800" dirty="0" smtClean="0"/>
              <a:t>manicotti	fez	</a:t>
            </a:r>
            <a:r>
              <a:rPr lang="en-US" sz="1800" dirty="0" err="1" smtClean="0"/>
              <a:t>tansu</a:t>
            </a:r>
            <a:endParaRPr lang="en-US" sz="1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2318503" y="1864311"/>
            <a:ext cx="4472656" cy="475163"/>
          </a:xfrm>
        </p:spPr>
        <p:txBody>
          <a:bodyPr/>
          <a:lstStyle/>
          <a:p>
            <a:r>
              <a:rPr lang="en-US" b="1" dirty="0" smtClean="0"/>
              <a:t>Signer A: </a:t>
            </a:r>
            <a:r>
              <a:rPr lang="en-US" dirty="0" smtClean="0"/>
              <a:t>ask what a word means</a:t>
            </a:r>
          </a:p>
        </p:txBody>
      </p:sp>
      <p:sp>
        <p:nvSpPr>
          <p:cNvPr id="7" name="Content Placeholder 4"/>
          <p:cNvSpPr txBox="1">
            <a:spLocks/>
          </p:cNvSpPr>
          <p:nvPr/>
        </p:nvSpPr>
        <p:spPr bwMode="auto">
          <a:xfrm>
            <a:off x="3093870" y="2154991"/>
            <a:ext cx="4472656" cy="47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800" b="1" dirty="0" smtClean="0"/>
              <a:t>B: </a:t>
            </a:r>
            <a:r>
              <a:rPr lang="en-US" sz="1800" dirty="0" smtClean="0"/>
              <a:t>give definition:</a:t>
            </a:r>
            <a:endParaRPr lang="en-US" sz="1800" dirty="0"/>
          </a:p>
        </p:txBody>
      </p:sp>
      <p:sp>
        <p:nvSpPr>
          <p:cNvPr id="8" name="Content Placeholder 4"/>
          <p:cNvSpPr txBox="1">
            <a:spLocks/>
          </p:cNvSpPr>
          <p:nvPr/>
        </p:nvSpPr>
        <p:spPr bwMode="auto">
          <a:xfrm>
            <a:off x="3722183" y="2431719"/>
            <a:ext cx="4472656" cy="709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3038" indent="-173038">
              <a:buFont typeface="Arial"/>
              <a:buChar char="•"/>
            </a:pPr>
            <a:r>
              <a:rPr lang="en-US" sz="1800" dirty="0" smtClean="0"/>
              <a:t>by how it looks</a:t>
            </a:r>
          </a:p>
          <a:p>
            <a:pPr marL="173038" indent="-173038">
              <a:buFont typeface="Arial"/>
              <a:buChar char="•"/>
            </a:pPr>
            <a:r>
              <a:rPr lang="en-US" sz="1800" b="1" dirty="0" smtClean="0"/>
              <a:t>how it works</a:t>
            </a:r>
            <a:endParaRPr lang="en-US" sz="1800" b="1" dirty="0"/>
          </a:p>
        </p:txBody>
      </p:sp>
      <p:sp>
        <p:nvSpPr>
          <p:cNvPr id="9" name="Content Placeholder 4"/>
          <p:cNvSpPr txBox="1">
            <a:spLocks/>
          </p:cNvSpPr>
          <p:nvPr/>
        </p:nvSpPr>
        <p:spPr bwMode="auto">
          <a:xfrm>
            <a:off x="574845" y="3300664"/>
            <a:ext cx="1898314" cy="522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tabLst>
                <a:tab pos="1376363" algn="l"/>
                <a:tab pos="2740025" algn="l"/>
              </a:tabLst>
            </a:pPr>
            <a:r>
              <a:rPr lang="en-US" sz="1800" dirty="0" smtClean="0"/>
              <a:t>tools</a:t>
            </a:r>
            <a:endParaRPr lang="en-US" sz="1800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 bwMode="auto">
          <a:xfrm>
            <a:off x="3562680" y="3300664"/>
            <a:ext cx="2078789" cy="522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tabLst>
                <a:tab pos="1376363" algn="l"/>
                <a:tab pos="2740025" algn="l"/>
              </a:tabLst>
            </a:pPr>
            <a:r>
              <a:rPr lang="en-US" sz="1800" dirty="0" smtClean="0"/>
              <a:t>toys</a:t>
            </a:r>
            <a:endParaRPr lang="en-US" sz="1800" dirty="0"/>
          </a:p>
        </p:txBody>
      </p:sp>
      <p:sp>
        <p:nvSpPr>
          <p:cNvPr id="10" name="Content Placeholder 4"/>
          <p:cNvSpPr txBox="1">
            <a:spLocks/>
          </p:cNvSpPr>
          <p:nvPr/>
        </p:nvSpPr>
        <p:spPr bwMode="auto">
          <a:xfrm>
            <a:off x="6456949" y="3300664"/>
            <a:ext cx="2152316" cy="522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tabLst>
                <a:tab pos="1376363" algn="l"/>
                <a:tab pos="2740025" algn="l"/>
              </a:tabLst>
            </a:pPr>
            <a:r>
              <a:rPr lang="en-US" sz="1800" dirty="0" smtClean="0"/>
              <a:t>simple appliances</a:t>
            </a:r>
            <a:endParaRPr lang="en-US" sz="1800" dirty="0"/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454527" y="3649581"/>
            <a:ext cx="2259262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Content Placeholder 4"/>
          <p:cNvSpPr txBox="1">
            <a:spLocks/>
          </p:cNvSpPr>
          <p:nvPr/>
        </p:nvSpPr>
        <p:spPr bwMode="auto">
          <a:xfrm>
            <a:off x="473662" y="3733800"/>
            <a:ext cx="1157285" cy="1533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tabLst>
                <a:tab pos="1376363" algn="l"/>
                <a:tab pos="2740025" algn="l"/>
              </a:tabLst>
            </a:pPr>
            <a:r>
              <a:rPr lang="en-US" sz="1800" dirty="0" err="1" smtClean="0"/>
              <a:t>slix</a:t>
            </a:r>
            <a:endParaRPr lang="en-US" sz="1800" dirty="0" smtClean="0"/>
          </a:p>
          <a:p>
            <a:pPr>
              <a:tabLst>
                <a:tab pos="1376363" algn="l"/>
                <a:tab pos="2740025" algn="l"/>
              </a:tabLst>
            </a:pPr>
            <a:r>
              <a:rPr lang="en-US" sz="1800" dirty="0" err="1" smtClean="0"/>
              <a:t>frammel</a:t>
            </a:r>
          </a:p>
          <a:p>
            <a:pPr>
              <a:tabLst>
                <a:tab pos="1376363" algn="l"/>
                <a:tab pos="2740025" algn="l"/>
              </a:tabLst>
            </a:pPr>
            <a:r>
              <a:rPr lang="en-US" sz="1800" dirty="0" err="1" smtClean="0"/>
              <a:t>oxter</a:t>
            </a:r>
            <a:endParaRPr lang="en-US" sz="1800" dirty="0"/>
          </a:p>
        </p:txBody>
      </p:sp>
      <p:sp>
        <p:nvSpPr>
          <p:cNvPr id="15" name="Content Placeholder 4"/>
          <p:cNvSpPr txBox="1">
            <a:spLocks/>
          </p:cNvSpPr>
          <p:nvPr/>
        </p:nvSpPr>
        <p:spPr bwMode="auto">
          <a:xfrm>
            <a:off x="1765968" y="3733800"/>
            <a:ext cx="1157285" cy="1533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tabLst>
                <a:tab pos="1376363" algn="l"/>
                <a:tab pos="2740025" algn="l"/>
              </a:tabLst>
            </a:pPr>
            <a:r>
              <a:rPr lang="en-US" sz="1800" dirty="0" err="1" smtClean="0"/>
              <a:t>ench</a:t>
            </a:r>
            <a:endParaRPr lang="en-US" sz="1800" dirty="0" smtClean="0"/>
          </a:p>
          <a:p>
            <a:pPr>
              <a:tabLst>
                <a:tab pos="1376363" algn="l"/>
                <a:tab pos="2740025" algn="l"/>
              </a:tabLst>
            </a:pPr>
            <a:r>
              <a:rPr lang="en-US" sz="1800" dirty="0" err="1" smtClean="0"/>
              <a:t>warrow</a:t>
            </a:r>
            <a:endParaRPr lang="en-US" sz="1800" dirty="0" smtClean="0"/>
          </a:p>
          <a:p>
            <a:pPr>
              <a:tabLst>
                <a:tab pos="1376363" algn="l"/>
                <a:tab pos="2740025" algn="l"/>
              </a:tabLst>
            </a:pPr>
            <a:r>
              <a:rPr lang="en-US" sz="1800" dirty="0" err="1" smtClean="0"/>
              <a:t>prillad</a:t>
            </a:r>
            <a:endParaRPr lang="en-US" sz="1800" dirty="0"/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3430335" y="3649581"/>
            <a:ext cx="2259262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Content Placeholder 4"/>
          <p:cNvSpPr txBox="1">
            <a:spLocks/>
          </p:cNvSpPr>
          <p:nvPr/>
        </p:nvSpPr>
        <p:spPr bwMode="auto">
          <a:xfrm>
            <a:off x="3489574" y="3733800"/>
            <a:ext cx="1157285" cy="1533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tabLst>
                <a:tab pos="1376363" algn="l"/>
                <a:tab pos="2740025" algn="l"/>
              </a:tabLst>
            </a:pPr>
            <a:r>
              <a:rPr lang="en-US" sz="1800" dirty="0" err="1" smtClean="0"/>
              <a:t>groot</a:t>
            </a:r>
          </a:p>
          <a:p>
            <a:pPr>
              <a:tabLst>
                <a:tab pos="1376363" algn="l"/>
                <a:tab pos="2740025" algn="l"/>
              </a:tabLst>
            </a:pPr>
            <a:r>
              <a:rPr lang="en-US" sz="1800" dirty="0" err="1" smtClean="0"/>
              <a:t>queeze</a:t>
            </a:r>
          </a:p>
          <a:p>
            <a:pPr>
              <a:tabLst>
                <a:tab pos="1376363" algn="l"/>
                <a:tab pos="2740025" algn="l"/>
              </a:tabLst>
            </a:pPr>
            <a:r>
              <a:rPr lang="en-US" sz="1800" dirty="0" err="1" smtClean="0"/>
              <a:t>sittan</a:t>
            </a:r>
            <a:endParaRPr lang="en-US" sz="1800" dirty="0"/>
          </a:p>
        </p:txBody>
      </p:sp>
      <p:sp>
        <p:nvSpPr>
          <p:cNvPr id="19" name="Content Placeholder 4"/>
          <p:cNvSpPr txBox="1">
            <a:spLocks/>
          </p:cNvSpPr>
          <p:nvPr/>
        </p:nvSpPr>
        <p:spPr bwMode="auto">
          <a:xfrm>
            <a:off x="4781880" y="3733800"/>
            <a:ext cx="1157285" cy="1533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tabLst>
                <a:tab pos="1376363" algn="l"/>
                <a:tab pos="2740025" algn="l"/>
              </a:tabLst>
            </a:pPr>
            <a:r>
              <a:rPr lang="en-US" sz="1800" dirty="0" err="1" smtClean="0"/>
              <a:t>jout</a:t>
            </a:r>
          </a:p>
          <a:p>
            <a:pPr>
              <a:tabLst>
                <a:tab pos="1376363" algn="l"/>
                <a:tab pos="2740025" algn="l"/>
              </a:tabLst>
            </a:pPr>
            <a:r>
              <a:rPr lang="en-US" sz="1800" dirty="0" err="1" smtClean="0"/>
              <a:t>glith</a:t>
            </a:r>
            <a:endParaRPr lang="en-US" sz="1800" dirty="0" smtClean="0"/>
          </a:p>
          <a:p>
            <a:pPr>
              <a:tabLst>
                <a:tab pos="1376363" algn="l"/>
                <a:tab pos="2740025" algn="l"/>
              </a:tabLst>
            </a:pPr>
            <a:r>
              <a:rPr lang="en-US" sz="1800" dirty="0" err="1" smtClean="0"/>
              <a:t>colpha</a:t>
            </a:r>
            <a:endParaRPr lang="en-US" sz="1800" dirty="0"/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6407487" y="3649581"/>
            <a:ext cx="2259262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Content Placeholder 4"/>
          <p:cNvSpPr txBox="1">
            <a:spLocks/>
          </p:cNvSpPr>
          <p:nvPr/>
        </p:nvSpPr>
        <p:spPr bwMode="auto">
          <a:xfrm>
            <a:off x="6426622" y="3733800"/>
            <a:ext cx="1157285" cy="1533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tabLst>
                <a:tab pos="1376363" algn="l"/>
                <a:tab pos="2740025" algn="l"/>
              </a:tabLst>
            </a:pPr>
            <a:r>
              <a:rPr lang="en-US" sz="1800" dirty="0" err="1" smtClean="0"/>
              <a:t>zebo</a:t>
            </a:r>
          </a:p>
          <a:p>
            <a:pPr>
              <a:tabLst>
                <a:tab pos="1376363" algn="l"/>
                <a:tab pos="2740025" algn="l"/>
              </a:tabLst>
            </a:pPr>
            <a:r>
              <a:rPr lang="en-US" sz="1800" dirty="0" err="1" smtClean="0"/>
              <a:t>hashet</a:t>
            </a:r>
            <a:endParaRPr lang="en-US" sz="1800" dirty="0" smtClean="0"/>
          </a:p>
          <a:p>
            <a:pPr>
              <a:tabLst>
                <a:tab pos="1376363" algn="l"/>
                <a:tab pos="2740025" algn="l"/>
              </a:tabLst>
            </a:pPr>
            <a:r>
              <a:rPr lang="en-US" sz="1800" dirty="0" err="1" smtClean="0"/>
              <a:t>oogonal</a:t>
            </a:r>
            <a:endParaRPr lang="en-US" sz="1800" dirty="0"/>
          </a:p>
        </p:txBody>
      </p:sp>
      <p:sp>
        <p:nvSpPr>
          <p:cNvPr id="22" name="Content Placeholder 4"/>
          <p:cNvSpPr txBox="1">
            <a:spLocks/>
          </p:cNvSpPr>
          <p:nvPr/>
        </p:nvSpPr>
        <p:spPr bwMode="auto">
          <a:xfrm>
            <a:off x="7718928" y="3733800"/>
            <a:ext cx="1157285" cy="1533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tabLst>
                <a:tab pos="1376363" algn="l"/>
                <a:tab pos="2740025" algn="l"/>
              </a:tabLst>
            </a:pPr>
            <a:r>
              <a:rPr lang="en-US" sz="1800" dirty="0" err="1" smtClean="0"/>
              <a:t>draggant</a:t>
            </a:r>
          </a:p>
          <a:p>
            <a:pPr>
              <a:tabLst>
                <a:tab pos="1376363" algn="l"/>
                <a:tab pos="2740025" algn="l"/>
              </a:tabLst>
            </a:pPr>
            <a:r>
              <a:rPr lang="en-US" sz="1800" dirty="0" err="1" smtClean="0"/>
              <a:t>toncho</a:t>
            </a:r>
          </a:p>
          <a:p>
            <a:pPr>
              <a:tabLst>
                <a:tab pos="1376363" algn="l"/>
                <a:tab pos="2740025" algn="l"/>
              </a:tabLst>
            </a:pPr>
            <a:r>
              <a:rPr lang="en-US" sz="1800" dirty="0" err="1" smtClean="0"/>
              <a:t>meedi</a:t>
            </a:r>
            <a:endParaRPr lang="en-US" sz="18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883920" y="2152315"/>
            <a:ext cx="7355840" cy="2418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997325" indent="-1711325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711200" y="4570395"/>
            <a:ext cx="7721600" cy="13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ontent Placeholder 4"/>
          <p:cNvSpPr txBox="1">
            <a:spLocks/>
          </p:cNvSpPr>
          <p:nvPr/>
        </p:nvSpPr>
        <p:spPr bwMode="auto">
          <a:xfrm>
            <a:off x="2318503" y="2626308"/>
            <a:ext cx="4472656" cy="47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Signer A: </a:t>
            </a: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ask what a word means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 bwMode="auto">
          <a:xfrm>
            <a:off x="3093870" y="2916988"/>
            <a:ext cx="4472656" cy="47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800" b="1" dirty="0" smtClean="0"/>
              <a:t>B: </a:t>
            </a:r>
            <a:r>
              <a:rPr lang="en-US" sz="1800" dirty="0" smtClean="0"/>
              <a:t>give definition:</a:t>
            </a:r>
            <a:endParaRPr lang="en-US" sz="1800" dirty="0"/>
          </a:p>
        </p:txBody>
      </p:sp>
      <p:sp>
        <p:nvSpPr>
          <p:cNvPr id="11" name="Content Placeholder 4"/>
          <p:cNvSpPr txBox="1">
            <a:spLocks/>
          </p:cNvSpPr>
          <p:nvPr/>
        </p:nvSpPr>
        <p:spPr bwMode="auto">
          <a:xfrm>
            <a:off x="3722183" y="3193716"/>
            <a:ext cx="2855080" cy="1151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3038" indent="-173038">
              <a:buFont typeface="Arial"/>
              <a:buChar char="•"/>
            </a:pPr>
            <a:r>
              <a:rPr lang="en-US" sz="1800" dirty="0" smtClean="0"/>
              <a:t>by how it looks</a:t>
            </a:r>
          </a:p>
          <a:p>
            <a:pPr marL="173038" indent="-173038">
              <a:buFont typeface="Arial"/>
              <a:buChar char="•"/>
            </a:pPr>
            <a:r>
              <a:rPr lang="en-US" sz="1800" dirty="0" smtClean="0"/>
              <a:t>how it works</a:t>
            </a:r>
          </a:p>
          <a:p>
            <a:pPr marL="173038" indent="-173038">
              <a:buFont typeface="Arial"/>
              <a:buChar char="•"/>
            </a:pPr>
            <a:r>
              <a:rPr lang="en-US" sz="1800" b="1" dirty="0" smtClean="0"/>
              <a:t>by how it is made</a:t>
            </a:r>
            <a:endParaRPr lang="en-US" sz="18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883920" y="2152315"/>
            <a:ext cx="7355840" cy="2418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997325" indent="-1711325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711200" y="4570395"/>
            <a:ext cx="7721600" cy="13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ontent Placeholder 4"/>
          <p:cNvSpPr txBox="1">
            <a:spLocks/>
          </p:cNvSpPr>
          <p:nvPr/>
        </p:nvSpPr>
        <p:spPr bwMode="auto">
          <a:xfrm>
            <a:off x="3401340" y="2498560"/>
            <a:ext cx="2855080" cy="1779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800" dirty="0" smtClean="0"/>
              <a:t>stuffed green peppers</a:t>
            </a:r>
          </a:p>
          <a:p>
            <a:r>
              <a:rPr lang="en-US" sz="1800" dirty="0" smtClean="0"/>
              <a:t>chef's salad</a:t>
            </a:r>
          </a:p>
          <a:p>
            <a:r>
              <a:rPr lang="en-US" sz="1800" dirty="0" smtClean="0"/>
              <a:t>ambrosia</a:t>
            </a:r>
          </a:p>
          <a:p>
            <a:r>
              <a:rPr lang="en-US" sz="1800" dirty="0" smtClean="0"/>
              <a:t>corn dog</a:t>
            </a:r>
          </a:p>
          <a:p>
            <a:r>
              <a:rPr lang="en-US" sz="1800" dirty="0" smtClean="0"/>
              <a:t>stir fry</a:t>
            </a:r>
          </a:p>
          <a:p>
            <a:r>
              <a:rPr lang="en-US" sz="1800" dirty="0" smtClean="0"/>
              <a:t>blintzes </a:t>
            </a:r>
            <a:endParaRPr lang="en-US" sz="18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 bwMode="auto">
          <a:xfrm>
            <a:off x="883920" y="1871580"/>
            <a:ext cx="7355840" cy="296618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997325" indent="-1711325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711200" y="4837764"/>
            <a:ext cx="7721600" cy="13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Content Placeholder 4"/>
          <p:cNvSpPr txBox="1">
            <a:spLocks/>
          </p:cNvSpPr>
          <p:nvPr/>
        </p:nvSpPr>
        <p:spPr bwMode="auto">
          <a:xfrm>
            <a:off x="2639335" y="2211889"/>
            <a:ext cx="4472656" cy="47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Bef>
                <a:spcPct val="20000"/>
              </a:spcBef>
            </a:pPr>
            <a:r>
              <a:rPr lang="en-US" sz="1800" b="1" dirty="0" smtClean="0"/>
              <a:t>A: </a:t>
            </a:r>
            <a:r>
              <a:rPr lang="en-US" sz="1800" dirty="0" smtClean="0"/>
              <a:t>tell about something unusual you got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4"/>
          <p:cNvSpPr txBox="1">
            <a:spLocks/>
          </p:cNvSpPr>
          <p:nvPr/>
        </p:nvSpPr>
        <p:spPr bwMode="auto">
          <a:xfrm>
            <a:off x="2371973" y="3064042"/>
            <a:ext cx="4472656" cy="47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800" b="1" dirty="0" smtClean="0"/>
              <a:t> A/B: </a:t>
            </a:r>
            <a:r>
              <a:rPr lang="en-US" sz="1800" dirty="0" smtClean="0"/>
              <a:t>continue discussion:</a:t>
            </a:r>
            <a:endParaRPr lang="en-US" sz="1800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 bwMode="auto">
          <a:xfrm>
            <a:off x="2973538" y="2471823"/>
            <a:ext cx="2093081" cy="643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3038" indent="-173038">
              <a:buFont typeface="Arial"/>
              <a:buChar char="•"/>
            </a:pPr>
            <a:r>
              <a:rPr lang="en-US" sz="1800" dirty="0" smtClean="0"/>
              <a:t>tell how it looks</a:t>
            </a:r>
          </a:p>
          <a:p>
            <a:pPr marL="173038" indent="-173038">
              <a:buFont typeface="Arial"/>
              <a:buChar char="•"/>
            </a:pPr>
            <a:r>
              <a:rPr lang="en-US" sz="1800" dirty="0" smtClean="0"/>
              <a:t>tell how it works</a:t>
            </a:r>
            <a:endParaRPr lang="en-US" sz="1800" dirty="0"/>
          </a:p>
        </p:txBody>
      </p:sp>
      <p:sp>
        <p:nvSpPr>
          <p:cNvPr id="7" name="Content Placeholder 4"/>
          <p:cNvSpPr txBox="1">
            <a:spLocks/>
          </p:cNvSpPr>
          <p:nvPr/>
        </p:nvSpPr>
        <p:spPr bwMode="auto">
          <a:xfrm>
            <a:off x="2973538" y="3322054"/>
            <a:ext cx="3403199" cy="1664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3038" indent="-173038">
              <a:buFont typeface="Arial"/>
              <a:buChar char="•"/>
            </a:pPr>
            <a:r>
              <a:rPr lang="en-US" sz="1800" dirty="0" smtClean="0"/>
              <a:t>how/why A got it</a:t>
            </a:r>
          </a:p>
          <a:p>
            <a:pPr marL="173038" indent="-173038">
              <a:buFont typeface="Arial"/>
              <a:buChar char="•"/>
            </a:pPr>
            <a:r>
              <a:rPr lang="en-US" sz="1800" dirty="0" smtClean="0"/>
              <a:t>what it's used for</a:t>
            </a:r>
          </a:p>
          <a:p>
            <a:pPr marL="173038" indent="-173038">
              <a:buFont typeface="Arial"/>
              <a:buChar char="•"/>
            </a:pPr>
            <a:r>
              <a:rPr lang="en-US" sz="1800" dirty="0" smtClean="0"/>
              <a:t>where </a:t>
            </a:r>
            <a:r>
              <a:rPr lang="en-US" sz="1800" dirty="0" err="1" smtClean="0"/>
              <a:t>s</a:t>
            </a:r>
            <a:r>
              <a:rPr lang="en-US" sz="1800" dirty="0" smtClean="0"/>
              <a:t>/he keeps it</a:t>
            </a:r>
          </a:p>
          <a:p>
            <a:pPr marL="173038" indent="-173038"/>
            <a:r>
              <a:rPr lang="en-US" sz="1800" dirty="0" smtClean="0"/>
              <a:t>etc.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883920" y="2152315"/>
            <a:ext cx="7355840" cy="2418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997325" indent="-1711325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711200" y="4570395"/>
            <a:ext cx="7721600" cy="13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4"/>
          <p:cNvSpPr txBox="1">
            <a:spLocks/>
          </p:cNvSpPr>
          <p:nvPr/>
        </p:nvSpPr>
        <p:spPr bwMode="auto">
          <a:xfrm>
            <a:off x="1376948" y="2489199"/>
            <a:ext cx="6684210" cy="51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800" b="1" dirty="0" smtClean="0"/>
              <a:t>Object: </a:t>
            </a:r>
            <a:r>
              <a:rPr lang="en-US" sz="1800" dirty="0" smtClean="0"/>
              <a:t>Customers must find the price for each of their items. </a:t>
            </a:r>
            <a:endParaRPr lang="en-US" sz="1800" dirty="0"/>
          </a:p>
        </p:txBody>
      </p:sp>
      <p:sp>
        <p:nvSpPr>
          <p:cNvPr id="7" name="Content Placeholder 4"/>
          <p:cNvSpPr txBox="1">
            <a:spLocks/>
          </p:cNvSpPr>
          <p:nvPr/>
        </p:nvSpPr>
        <p:spPr bwMode="auto">
          <a:xfrm>
            <a:off x="1422807" y="2994527"/>
            <a:ext cx="6076876" cy="1390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3038" indent="-173038">
              <a:buFont typeface="Arial"/>
              <a:buChar char="•"/>
            </a:pPr>
            <a:r>
              <a:rPr lang="en-US" sz="1800" dirty="0" smtClean="0"/>
              <a:t>Go to a store owner and describe an item specifically (do not show your pictures).</a:t>
            </a:r>
          </a:p>
          <a:p>
            <a:pPr marL="173038" indent="-173038">
              <a:buFont typeface="Arial"/>
              <a:buChar char="•"/>
            </a:pPr>
            <a:r>
              <a:rPr lang="en-US" sz="1800" dirty="0" smtClean="0"/>
              <a:t>If the store owner has it, buy it by writing downthe price and the store owner's name.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883920" y="2540000"/>
            <a:ext cx="7355840" cy="140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997325" indent="-1711325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711200" y="3942080"/>
            <a:ext cx="7721600" cy="13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14842" y="2802178"/>
            <a:ext cx="40777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800" dirty="0" smtClean="0"/>
              <a:t>1) describe shapes</a:t>
            </a:r>
            <a:endParaRPr 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95576" y="3205750"/>
            <a:ext cx="3970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 smtClean="0"/>
              <a:t>a) sizes</a:t>
            </a:r>
            <a:endParaRPr lang="en-US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883920" y="2540000"/>
            <a:ext cx="7355840" cy="140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997325" indent="-1711325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711200" y="3942080"/>
            <a:ext cx="7721600" cy="13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114842" y="2668494"/>
            <a:ext cx="40777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800" dirty="0" smtClean="0"/>
              <a:t>1) describe shapes</a:t>
            </a:r>
            <a:endParaRPr 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395578" y="3299328"/>
            <a:ext cx="3970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 err="1" smtClean="0"/>
              <a:t>b</a:t>
            </a:r>
            <a:r>
              <a:rPr lang="en-US" sz="1800" b="1" dirty="0" smtClean="0"/>
              <a:t>) from different perspectives</a:t>
            </a:r>
            <a:endParaRPr lang="en-US" sz="1800" dirty="0"/>
          </a:p>
        </p:txBody>
      </p:sp>
      <p:sp>
        <p:nvSpPr>
          <p:cNvPr id="13" name="Rectangle 12"/>
          <p:cNvSpPr/>
          <p:nvPr/>
        </p:nvSpPr>
        <p:spPr>
          <a:xfrm>
            <a:off x="3395576" y="3018592"/>
            <a:ext cx="3970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/>
              <a:t>a) sizes</a:t>
            </a:r>
            <a:endParaRPr lang="en-US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883920" y="2352842"/>
            <a:ext cx="7355840" cy="197692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997325" indent="-1711325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711200" y="4329764"/>
            <a:ext cx="7721600" cy="13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352842" y="3566688"/>
            <a:ext cx="52938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 smtClean="0"/>
              <a:t>2) describe patterns on objects and surfaces</a:t>
            </a:r>
            <a:endParaRPr lang="en-US" sz="1800" dirty="0"/>
          </a:p>
        </p:txBody>
      </p:sp>
      <p:sp>
        <p:nvSpPr>
          <p:cNvPr id="15" name="Rectangle 14"/>
          <p:cNvSpPr/>
          <p:nvPr/>
        </p:nvSpPr>
        <p:spPr>
          <a:xfrm>
            <a:off x="2339476" y="2655122"/>
            <a:ext cx="40777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800" dirty="0" smtClean="0"/>
              <a:t>1) describe shapes</a:t>
            </a:r>
            <a:endParaRPr 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620212" y="3285956"/>
            <a:ext cx="3970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err="1" smtClean="0"/>
              <a:t>b</a:t>
            </a:r>
            <a:r>
              <a:rPr lang="en-US" sz="1800" dirty="0" smtClean="0"/>
              <a:t>) from different perspectives </a:t>
            </a:r>
            <a:endParaRPr lang="en-US" sz="1800" dirty="0"/>
          </a:p>
        </p:txBody>
      </p:sp>
      <p:sp>
        <p:nvSpPr>
          <p:cNvPr id="17" name="Rectangle 16"/>
          <p:cNvSpPr/>
          <p:nvPr/>
        </p:nvSpPr>
        <p:spPr>
          <a:xfrm>
            <a:off x="2620210" y="3005220"/>
            <a:ext cx="3970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/>
              <a:t>a) sizes</a:t>
            </a:r>
            <a:endParaRPr lang="en-US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883920" y="2152315"/>
            <a:ext cx="7355840" cy="2418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997325" indent="-1711325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711200" y="4570395"/>
            <a:ext cx="7721600" cy="13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352842" y="3729787"/>
            <a:ext cx="52938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 smtClean="0"/>
              <a:t>3) describe textures of objects</a:t>
            </a:r>
            <a:endParaRPr lang="en-US" sz="1800" dirty="0"/>
          </a:p>
        </p:txBody>
      </p:sp>
      <p:sp>
        <p:nvSpPr>
          <p:cNvPr id="17" name="Rectangle 16"/>
          <p:cNvSpPr/>
          <p:nvPr/>
        </p:nvSpPr>
        <p:spPr>
          <a:xfrm>
            <a:off x="2352840" y="3446371"/>
            <a:ext cx="52938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/>
              <a:t>2) describe patterns on objects and surfaces </a:t>
            </a:r>
            <a:endParaRPr lang="en-US" sz="1800" dirty="0"/>
          </a:p>
        </p:txBody>
      </p:sp>
      <p:sp>
        <p:nvSpPr>
          <p:cNvPr id="18" name="Rectangle 17"/>
          <p:cNvSpPr/>
          <p:nvPr/>
        </p:nvSpPr>
        <p:spPr>
          <a:xfrm>
            <a:off x="2339474" y="2534805"/>
            <a:ext cx="40777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800" dirty="0" smtClean="0"/>
              <a:t>1) describe shapes</a:t>
            </a:r>
            <a:endParaRPr 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620210" y="3165639"/>
            <a:ext cx="3970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err="1" smtClean="0"/>
              <a:t>b</a:t>
            </a:r>
            <a:r>
              <a:rPr lang="en-US" sz="1800" dirty="0" smtClean="0"/>
              <a:t>) from different perspectives </a:t>
            </a:r>
            <a:endParaRPr lang="en-US" sz="1800" dirty="0"/>
          </a:p>
        </p:txBody>
      </p:sp>
      <p:sp>
        <p:nvSpPr>
          <p:cNvPr id="20" name="Rectangle 19"/>
          <p:cNvSpPr/>
          <p:nvPr/>
        </p:nvSpPr>
        <p:spPr>
          <a:xfrm>
            <a:off x="2620208" y="2884903"/>
            <a:ext cx="3970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/>
              <a:t>a) sizes</a:t>
            </a:r>
            <a:endParaRPr 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883920" y="1711157"/>
            <a:ext cx="7355840" cy="303302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997325" indent="-1711325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711200" y="4744184"/>
            <a:ext cx="7721600" cy="13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352842" y="3168313"/>
            <a:ext cx="52938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/>
              <a:t>3) describe textures of objects </a:t>
            </a:r>
            <a:endParaRPr lang="en-US" sz="1800" dirty="0"/>
          </a:p>
        </p:txBody>
      </p:sp>
      <p:sp>
        <p:nvSpPr>
          <p:cNvPr id="15" name="Rectangle 14"/>
          <p:cNvSpPr/>
          <p:nvPr/>
        </p:nvSpPr>
        <p:spPr>
          <a:xfrm>
            <a:off x="2352840" y="2884897"/>
            <a:ext cx="52938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/>
              <a:t>2) describe patterns on objects and surfaces </a:t>
            </a:r>
            <a:endParaRPr lang="en-US" sz="1800" dirty="0"/>
          </a:p>
        </p:txBody>
      </p:sp>
      <p:sp>
        <p:nvSpPr>
          <p:cNvPr id="16" name="Rectangle 15"/>
          <p:cNvSpPr/>
          <p:nvPr/>
        </p:nvSpPr>
        <p:spPr>
          <a:xfrm>
            <a:off x="2339474" y="1973331"/>
            <a:ext cx="40777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800" dirty="0" smtClean="0"/>
              <a:t>1) describe shapes</a:t>
            </a:r>
            <a:endParaRPr 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20210" y="2604165"/>
            <a:ext cx="3970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err="1" smtClean="0"/>
              <a:t>b</a:t>
            </a:r>
            <a:r>
              <a:rPr lang="en-US" sz="1800" dirty="0" smtClean="0"/>
              <a:t>) from different perspectives </a:t>
            </a:r>
            <a:endParaRPr lang="en-US" sz="1800" dirty="0"/>
          </a:p>
        </p:txBody>
      </p:sp>
      <p:sp>
        <p:nvSpPr>
          <p:cNvPr id="18" name="Rectangle 17"/>
          <p:cNvSpPr/>
          <p:nvPr/>
        </p:nvSpPr>
        <p:spPr>
          <a:xfrm>
            <a:off x="2620208" y="2323429"/>
            <a:ext cx="3970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/>
              <a:t>a) sizes</a:t>
            </a:r>
            <a:endParaRPr lang="en-US" sz="1800" dirty="0"/>
          </a:p>
        </p:txBody>
      </p:sp>
      <p:sp>
        <p:nvSpPr>
          <p:cNvPr id="19" name="Rectangle 18"/>
          <p:cNvSpPr/>
          <p:nvPr/>
        </p:nvSpPr>
        <p:spPr>
          <a:xfrm>
            <a:off x="2339474" y="3387554"/>
            <a:ext cx="40777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800" b="1" dirty="0" smtClean="0"/>
              <a:t>4) describe combinations of shapes </a:t>
            </a:r>
            <a:endParaRPr lang="en-US" sz="1800" b="1" dirty="0" smtClean="0">
              <a:solidFill>
                <a:srgbClr val="00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620210" y="4018388"/>
            <a:ext cx="3970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 err="1" smtClean="0"/>
              <a:t>b</a:t>
            </a:r>
            <a:r>
              <a:rPr lang="en-US" sz="1800" b="1" dirty="0" smtClean="0"/>
              <a:t>) asymmetrical</a:t>
            </a:r>
            <a:endParaRPr lang="en-US" sz="1800" dirty="0"/>
          </a:p>
        </p:txBody>
      </p:sp>
      <p:sp>
        <p:nvSpPr>
          <p:cNvPr id="21" name="Rectangle 20"/>
          <p:cNvSpPr/>
          <p:nvPr/>
        </p:nvSpPr>
        <p:spPr>
          <a:xfrm>
            <a:off x="2620208" y="3737652"/>
            <a:ext cx="3970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 smtClean="0"/>
              <a:t>a) symmetrical</a:t>
            </a:r>
            <a:endParaRPr lang="en-U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Symmetrical Combinations</a:t>
            </a:r>
            <a:endParaRPr lang="en-US" dirty="0"/>
          </a:p>
        </p:txBody>
      </p:sp>
      <p:pic>
        <p:nvPicPr>
          <p:cNvPr id="4" name="Picture 3" descr="M50_U16.tif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>
          <a:xfrm>
            <a:off x="2459786" y="1029369"/>
            <a:ext cx="4224421" cy="544094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Asymmetrical Combinations</a:t>
            </a:r>
            <a:endParaRPr lang="en-US" dirty="0"/>
          </a:p>
        </p:txBody>
      </p:sp>
      <p:pic>
        <p:nvPicPr>
          <p:cNvPr id="5" name="Picture 4" descr="M51_U16.tif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>
          <a:xfrm rot="5400000">
            <a:off x="2513263" y="989264"/>
            <a:ext cx="4237789" cy="542757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883920" y="1323475"/>
            <a:ext cx="7355840" cy="372818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997325" indent="-1711325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711200" y="5051658"/>
            <a:ext cx="7721600" cy="13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52842" y="2941050"/>
            <a:ext cx="52938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/>
              <a:t>3) describe textures of objects </a:t>
            </a:r>
            <a:endParaRPr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2352840" y="2657634"/>
            <a:ext cx="52938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/>
              <a:t>2) describe patterns on objects and surfaces </a:t>
            </a:r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2339474" y="1746068"/>
            <a:ext cx="40777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800" dirty="0" smtClean="0"/>
              <a:t>1) describe shapes</a:t>
            </a:r>
            <a:endParaRPr 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620210" y="2376902"/>
            <a:ext cx="3970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err="1" smtClean="0"/>
              <a:t>b</a:t>
            </a:r>
            <a:r>
              <a:rPr lang="en-US" sz="1800" dirty="0" smtClean="0"/>
              <a:t>) from different perspectives </a:t>
            </a:r>
            <a:endParaRPr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2620208" y="2096166"/>
            <a:ext cx="3970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/>
              <a:t>a) sizes</a:t>
            </a:r>
            <a:endParaRPr lang="en-US" sz="1800" dirty="0"/>
          </a:p>
        </p:txBody>
      </p:sp>
      <p:sp>
        <p:nvSpPr>
          <p:cNvPr id="11" name="Rectangle 10"/>
          <p:cNvSpPr/>
          <p:nvPr/>
        </p:nvSpPr>
        <p:spPr>
          <a:xfrm>
            <a:off x="2339474" y="3160291"/>
            <a:ext cx="40777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800" dirty="0" smtClean="0"/>
              <a:t>4) describe combinations of shapes </a:t>
            </a:r>
            <a:endParaRPr lang="en-US" sz="1800" dirty="0" smtClean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20210" y="3791125"/>
            <a:ext cx="3970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err="1" smtClean="0"/>
              <a:t>b</a:t>
            </a:r>
            <a:r>
              <a:rPr lang="en-US" sz="1800" dirty="0" smtClean="0"/>
              <a:t>) asymmetrical </a:t>
            </a:r>
            <a:endParaRPr lang="en-US" sz="1800" dirty="0"/>
          </a:p>
        </p:txBody>
      </p:sp>
      <p:sp>
        <p:nvSpPr>
          <p:cNvPr id="13" name="Rectangle 12"/>
          <p:cNvSpPr/>
          <p:nvPr/>
        </p:nvSpPr>
        <p:spPr>
          <a:xfrm>
            <a:off x="2620208" y="3510389"/>
            <a:ext cx="3970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/>
              <a:t>a) symmetrical </a:t>
            </a:r>
            <a:endParaRPr lang="en-US" sz="1800" dirty="0"/>
          </a:p>
        </p:txBody>
      </p:sp>
      <p:sp>
        <p:nvSpPr>
          <p:cNvPr id="14" name="Rectangle 13"/>
          <p:cNvSpPr/>
          <p:nvPr/>
        </p:nvSpPr>
        <p:spPr>
          <a:xfrm>
            <a:off x="2339473" y="3970418"/>
            <a:ext cx="56147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1800" b="1" dirty="0" smtClean="0"/>
              <a:t>5) describe lids, pumps, handles, etc.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1384</TotalTime>
  <Words>483</Words>
  <Application>Microsoft Macintosh PowerPoint</Application>
  <PresentationFormat>On-screen Show (4:3)</PresentationFormat>
  <Paragraphs>138</Paragraphs>
  <Slides>17</Slides>
  <Notes>17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Blank Presentation</vt:lpstr>
      <vt:lpstr>Slide 1</vt:lpstr>
      <vt:lpstr>Slide 2</vt:lpstr>
      <vt:lpstr>Slide 3</vt:lpstr>
      <vt:lpstr>Slide 4</vt:lpstr>
      <vt:lpstr>Slide 5</vt:lpstr>
      <vt:lpstr>Slide 6</vt:lpstr>
      <vt:lpstr>Symmetrical Combinations</vt:lpstr>
      <vt:lpstr>Asymmetrical Combinations</vt:lpstr>
      <vt:lpstr>Slide 9</vt:lpstr>
      <vt:lpstr>Press, Pull, and Open </vt:lpstr>
      <vt:lpstr>Objects</vt:lpstr>
      <vt:lpstr>Slide 12</vt:lpstr>
      <vt:lpstr>Slide 13</vt:lpstr>
      <vt:lpstr>Slide 14</vt:lpstr>
      <vt:lpstr>Slide 15</vt:lpstr>
      <vt:lpstr>Slide 16</vt:lpstr>
      <vt:lpstr>Slide 17</vt:lpstr>
    </vt:vector>
  </TitlesOfParts>
  <Company>Vividline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sophialouise</dc:creator>
  <cp:lastModifiedBy>Rhea Bishop</cp:lastModifiedBy>
  <cp:revision>480</cp:revision>
  <dcterms:created xsi:type="dcterms:W3CDTF">2012-10-04T18:06:17Z</dcterms:created>
  <dcterms:modified xsi:type="dcterms:W3CDTF">2012-10-04T18:12:48Z</dcterms:modified>
</cp:coreProperties>
</file>