
<file path=[Content_Types].xml><?xml version="1.0" encoding="utf-8"?>
<Types xmlns="http://schemas.openxmlformats.org/package/2006/content-types"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12.xml" ContentType="application/vnd.openxmlformats-officedocument.presentationml.notesSlide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Default Extension="xml" ContentType="application/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17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notesSlides/notesSlide15.xml" ContentType="application/vnd.openxmlformats-officedocument.presentationml.notesSlide+xml"/>
  <Override PartName="/ppt/notesSlides/notesSlide8.xml" ContentType="application/vnd.openxmlformats-officedocument.presentationml.notes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3" r:id="rId2"/>
    <p:sldId id="274" r:id="rId3"/>
    <p:sldId id="275" r:id="rId4"/>
    <p:sldId id="276" r:id="rId5"/>
    <p:sldId id="277" r:id="rId6"/>
    <p:sldId id="279" r:id="rId7"/>
    <p:sldId id="291" r:id="rId8"/>
    <p:sldId id="280" r:id="rId9"/>
    <p:sldId id="281" r:id="rId10"/>
    <p:sldId id="284" r:id="rId11"/>
    <p:sldId id="283" r:id="rId12"/>
    <p:sldId id="285" r:id="rId13"/>
    <p:sldId id="286" r:id="rId14"/>
    <p:sldId id="287" r:id="rId15"/>
    <p:sldId id="288" r:id="rId16"/>
    <p:sldId id="289" r:id="rId17"/>
    <p:sldId id="290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BD0623"/>
    <a:srgbClr val="E40728"/>
    <a:srgbClr val="386B78"/>
    <a:srgbClr val="3F7886"/>
    <a:srgbClr val="411A85"/>
    <a:srgbClr val="437D8C"/>
    <a:srgbClr val="4A7C95"/>
    <a:srgbClr val="390E7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32787"/>
    <p:restoredTop sz="89727" autoAdjust="0"/>
  </p:normalViewPr>
  <p:slideViewPr>
    <p:cSldViewPr snapToGrid="0">
      <p:cViewPr>
        <p:scale>
          <a:sx n="95" d="100"/>
          <a:sy n="95" d="100"/>
        </p:scale>
        <p:origin x="-272" y="-7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32E820B-821D-F240-A1A4-143EA16CBE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A84C34C-598B-7C4A-92E3-7ECCC339B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B1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p.4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B8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p.30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M3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p.31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M4.A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p.34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M4.B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p.36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M4.C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37</a:t>
            </a:r>
            <a:endParaRPr lang="en-US" sz="1200" kern="1200" dirty="0" smtClean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M6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p.38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M5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p.39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M7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</a:t>
            </a:r>
            <a:r>
              <a:rPr lang="en-US" sz="1200" kern="120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.40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B2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p.7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B3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p.9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M1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p.13</a:t>
            </a:r>
          </a:p>
          <a:p>
            <a:endParaRPr lang="en-US" sz="1200" kern="1200" dirty="0" smtClean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M2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p.16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B4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p.16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B5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p.18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B6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p.22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B7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p.23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 marL="0" indent="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62760"/>
            <a:ext cx="8229600" cy="97028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2934118"/>
            <a:ext cx="5061020" cy="2074761"/>
          </a:xfrm>
        </p:spPr>
        <p:txBody>
          <a:bodyPr anchor="t"/>
          <a:lstStyle>
            <a:lvl1pPr marL="0" indent="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7680"/>
            <a:ext cx="8239760" cy="4566920"/>
          </a:xfrm>
        </p:spPr>
        <p:txBody>
          <a:bodyPr/>
          <a:lstStyle>
            <a:lvl1pPr marL="0" indent="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0" y="995680"/>
            <a:ext cx="5984240" cy="4566920"/>
          </a:xfrm>
        </p:spPr>
        <p:txBody>
          <a:bodyPr anchor="ctr"/>
          <a:lstStyle>
            <a:lvl1pPr marL="0" indent="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23"/>
          <p:cNvSpPr>
            <a:spLocks noChangeShapeType="1"/>
          </p:cNvSpPr>
          <p:nvPr userDrawn="1"/>
        </p:nvSpPr>
        <p:spPr bwMode="auto">
          <a:xfrm>
            <a:off x="444500" y="269240"/>
            <a:ext cx="8229600" cy="0"/>
          </a:xfrm>
          <a:prstGeom prst="line">
            <a:avLst/>
          </a:prstGeom>
          <a:noFill/>
          <a:ln w="12700">
            <a:solidFill>
              <a:srgbClr val="BD0623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47" name="Line 23"/>
          <p:cNvSpPr>
            <a:spLocks noChangeShapeType="1"/>
          </p:cNvSpPr>
          <p:nvPr userDrawn="1"/>
        </p:nvSpPr>
        <p:spPr bwMode="auto">
          <a:xfrm>
            <a:off x="444500" y="6588760"/>
            <a:ext cx="8229600" cy="0"/>
          </a:xfrm>
          <a:prstGeom prst="line">
            <a:avLst/>
          </a:prstGeom>
          <a:noFill/>
          <a:ln w="12700">
            <a:solidFill>
              <a:srgbClr val="BD0623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8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1747520"/>
            <a:ext cx="4876800" cy="4577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2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9720"/>
            <a:ext cx="8229600" cy="97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</a:t>
            </a:r>
            <a:r>
              <a:rPr lang="en-US" dirty="0" smtClean="0"/>
              <a:t>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3" r:id="rId4"/>
    <p:sldLayoutId id="2147483652" r:id="rId5"/>
    <p:sldLayoutId id="2147483650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233363" indent="-119063" algn="l" rtl="0" eaLnBrk="0" fontAlgn="base" hangingPunct="0">
        <a:spcBef>
          <a:spcPct val="35000"/>
        </a:spcBef>
        <a:spcAft>
          <a:spcPct val="0"/>
        </a:spcAft>
        <a:buSzPct val="80000"/>
        <a:buFont typeface="Times" charset="0"/>
        <a:buChar char="•"/>
        <a:defRPr sz="1600">
          <a:solidFill>
            <a:schemeClr val="tx1"/>
          </a:solidFill>
          <a:latin typeface="+mn-lt"/>
          <a:ea typeface="+mn-ea"/>
        </a:defRPr>
      </a:lvl2pPr>
      <a:lvl3pPr marL="568325" indent="-169863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</a:defRPr>
      </a:lvl3pPr>
      <a:lvl4pPr marL="803275" indent="-120650" algn="l" rtl="0" eaLnBrk="0" fontAlgn="base" hangingPunct="0">
        <a:spcBef>
          <a:spcPct val="20000"/>
        </a:spcBef>
        <a:spcAft>
          <a:spcPct val="0"/>
        </a:spcAft>
        <a:buSzPct val="80000"/>
        <a:buFont typeface="Times" charset="0"/>
        <a:buChar char="•"/>
        <a:defRPr sz="1200">
          <a:solidFill>
            <a:schemeClr val="tx1"/>
          </a:solidFill>
          <a:latin typeface="+mn-lt"/>
          <a:ea typeface="+mn-ea"/>
        </a:defRPr>
      </a:lvl4pPr>
      <a:lvl5pPr marL="1147763" indent="-173038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5pPr>
      <a:lvl6pPr marL="1604963" indent="-173038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6pPr>
      <a:lvl7pPr marL="2062163" indent="-173038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7pPr>
      <a:lvl8pPr marL="2519363" indent="-173038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8pPr>
      <a:lvl9pPr marL="2976563" indent="-173038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83920" y="1858211"/>
            <a:ext cx="7355840" cy="299292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11200" y="4851133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57684" y="2748694"/>
            <a:ext cx="64435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u="sng" dirty="0" smtClean="0"/>
              <a:t>Basic Role Shift Sequence</a:t>
            </a:r>
          </a:p>
          <a:p>
            <a:pPr marL="227013" indent="-227013">
              <a:buFont typeface="+mj-lt"/>
              <a:buAutoNum type="arabicPeriod"/>
            </a:pPr>
            <a:r>
              <a:rPr lang="en-US" sz="1800" dirty="0" smtClean="0"/>
              <a:t>Tell where you and the other person are located.</a:t>
            </a:r>
          </a:p>
          <a:p>
            <a:pPr marL="227013" indent="-227013">
              <a:buFont typeface="+mj-lt"/>
              <a:buAutoNum type="arabicPeriod"/>
            </a:pPr>
            <a:r>
              <a:rPr lang="en-US" sz="1800" dirty="0" smtClean="0"/>
              <a:t>Name the object.</a:t>
            </a:r>
          </a:p>
          <a:p>
            <a:pPr marL="227013" indent="-227013">
              <a:buFont typeface="+mj-lt"/>
              <a:buAutoNum type="arabicPeriod"/>
            </a:pPr>
            <a:r>
              <a:rPr lang="en-US" sz="1800" dirty="0" smtClean="0"/>
              <a:t>Tell how the object is passed between the two people. </a:t>
            </a:r>
            <a:endParaRPr lang="en-US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883920" y="1617580"/>
            <a:ext cx="7355840" cy="352765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711200" y="5145239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031999" y="2112213"/>
            <a:ext cx="598905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u="sng" dirty="0" smtClean="0"/>
              <a:t>Basic Role Shift—</a:t>
            </a:r>
            <a:r>
              <a:rPr lang="en-US" sz="1800" b="1" u="sng" dirty="0" smtClean="0"/>
              <a:t>Initiator’s </a:t>
            </a:r>
            <a:r>
              <a:rPr lang="en-US" sz="1800" u="sng" dirty="0" smtClean="0"/>
              <a:t>View</a:t>
            </a:r>
          </a:p>
          <a:p>
            <a:r>
              <a:rPr lang="en-US" sz="1800" dirty="0" smtClean="0"/>
              <a:t>     1. Tell where the other person (receiver) is.</a:t>
            </a:r>
          </a:p>
          <a:p>
            <a:r>
              <a:rPr lang="en-US" sz="1800" dirty="0" smtClean="0"/>
              <a:t>     2. Tell how you touched the receiver.</a:t>
            </a:r>
          </a:p>
          <a:p>
            <a:r>
              <a:rPr lang="en-US" sz="1800" dirty="0" smtClean="0"/>
              <a:t>     3. Role shift receiver to complete the action.</a:t>
            </a:r>
          </a:p>
          <a:p>
            <a:r>
              <a:rPr lang="en-US" sz="1800" dirty="0" smtClean="0"/>
              <a:t> </a:t>
            </a:r>
          </a:p>
          <a:p>
            <a:r>
              <a:rPr lang="en-US" sz="1800" u="sng" dirty="0" smtClean="0"/>
              <a:t>Basic Role Shift—</a:t>
            </a:r>
            <a:r>
              <a:rPr lang="en-US" sz="1800" b="1" u="sng" dirty="0" smtClean="0"/>
              <a:t>Receiver’s </a:t>
            </a:r>
            <a:r>
              <a:rPr lang="en-US" sz="1800" u="sng" dirty="0" smtClean="0"/>
              <a:t>View</a:t>
            </a:r>
          </a:p>
          <a:p>
            <a:r>
              <a:rPr lang="en-US" sz="1800" dirty="0" smtClean="0"/>
              <a:t>     1. Tell where the other person (initiator) is.</a:t>
            </a:r>
          </a:p>
          <a:p>
            <a:r>
              <a:rPr lang="en-US" sz="1800" dirty="0" smtClean="0"/>
              <a:t>     2. Tell how they touched you.</a:t>
            </a:r>
          </a:p>
          <a:p>
            <a:r>
              <a:rPr lang="en-US" sz="1800" dirty="0" smtClean="0"/>
              <a:t>     3. Show where you were touched.</a:t>
            </a:r>
            <a:endParaRPr lang="en-US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65854" y="1206742"/>
            <a:ext cx="3812291" cy="4429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400"/>
              </a:spcAft>
            </a:pPr>
            <a:r>
              <a:rPr lang="en-US" sz="1800" b="1" dirty="0" smtClean="0"/>
              <a:t>Positions and Actions</a:t>
            </a:r>
          </a:p>
          <a:p>
            <a:pPr marL="400050" indent="-400050">
              <a:buFont typeface="+mj-lt"/>
              <a:buAutoNum type="romanUcPeriod"/>
            </a:pPr>
            <a:endParaRPr lang="en-US" sz="1800" b="1" dirty="0" smtClean="0"/>
          </a:p>
          <a:p>
            <a:pPr>
              <a:spcAft>
                <a:spcPts val="400"/>
              </a:spcAft>
            </a:pPr>
            <a:r>
              <a:rPr lang="en-US" sz="1400" b="1" dirty="0" smtClean="0"/>
              <a:t>Positions</a:t>
            </a:r>
          </a:p>
          <a:p>
            <a:pPr>
              <a:spcAft>
                <a:spcPts val="200"/>
              </a:spcAft>
              <a:buFont typeface="Arial"/>
              <a:buChar char="•"/>
            </a:pPr>
            <a:r>
              <a:rPr lang="en-US" sz="1400" dirty="0" smtClean="0"/>
              <a:t> stand facing each other</a:t>
            </a:r>
          </a:p>
          <a:p>
            <a:pPr>
              <a:spcAft>
                <a:spcPts val="200"/>
              </a:spcAft>
              <a:buFont typeface="Arial"/>
              <a:buChar char="•"/>
            </a:pPr>
            <a:r>
              <a:rPr lang="en-US" sz="1400" dirty="0" smtClean="0"/>
              <a:t> stand or sit behind the other</a:t>
            </a:r>
          </a:p>
          <a:p>
            <a:pPr>
              <a:spcAft>
                <a:spcPts val="200"/>
              </a:spcAft>
              <a:buFont typeface="Arial"/>
              <a:buChar char="•"/>
            </a:pPr>
            <a:r>
              <a:rPr lang="en-US" sz="1400" dirty="0" smtClean="0"/>
              <a:t> stand side by side</a:t>
            </a:r>
          </a:p>
          <a:p>
            <a:pPr marL="115888" indent="-115888">
              <a:spcAft>
                <a:spcPts val="200"/>
              </a:spcAft>
              <a:buFont typeface="Arial"/>
              <a:buChar char="•"/>
            </a:pPr>
            <a:r>
              <a:rPr lang="en-US" sz="1400" dirty="0" smtClean="0"/>
              <a:t>stand in front of person who is looking to </a:t>
            </a:r>
            <a:br>
              <a:rPr lang="en-US" sz="1400" dirty="0" smtClean="0"/>
            </a:br>
            <a:r>
              <a:rPr lang="en-US" sz="1400" dirty="0" smtClean="0"/>
              <a:t>the right</a:t>
            </a:r>
          </a:p>
          <a:p>
            <a:pPr marL="115888" indent="-115888">
              <a:spcAft>
                <a:spcPts val="200"/>
              </a:spcAft>
              <a:buFont typeface="Arial"/>
              <a:buChar char="•"/>
            </a:pPr>
            <a:r>
              <a:rPr lang="en-US" sz="1400" dirty="0" smtClean="0"/>
              <a:t>stand in front of person who is looking to </a:t>
            </a:r>
            <a:br>
              <a:rPr lang="en-US" sz="1400" dirty="0" smtClean="0"/>
            </a:br>
            <a:r>
              <a:rPr lang="en-US" sz="1400" dirty="0" smtClean="0"/>
              <a:t>the left</a:t>
            </a:r>
          </a:p>
          <a:p>
            <a:pPr>
              <a:spcBef>
                <a:spcPts val="1000"/>
              </a:spcBef>
              <a:spcAft>
                <a:spcPts val="400"/>
              </a:spcAft>
            </a:pPr>
            <a:r>
              <a:rPr lang="en-US" sz="1400" b="1" dirty="0" smtClean="0"/>
              <a:t>Actions</a:t>
            </a:r>
          </a:p>
          <a:p>
            <a:pPr>
              <a:spcBef>
                <a:spcPts val="0"/>
              </a:spcBef>
              <a:spcAft>
                <a:spcPts val="200"/>
              </a:spcAft>
              <a:buFont typeface="Arial"/>
              <a:buChar char="•"/>
            </a:pPr>
            <a:r>
              <a:rPr lang="en-US" sz="1400" dirty="0" smtClean="0"/>
              <a:t> A pokes B in the stomach</a:t>
            </a:r>
          </a:p>
          <a:p>
            <a:pPr>
              <a:spcBef>
                <a:spcPts val="0"/>
              </a:spcBef>
              <a:spcAft>
                <a:spcPts val="200"/>
              </a:spcAft>
              <a:buFont typeface="Arial"/>
              <a:buChar char="•"/>
            </a:pPr>
            <a:r>
              <a:rPr lang="en-US" sz="1400" dirty="0" smtClean="0"/>
              <a:t> A pinches B’s nose</a:t>
            </a:r>
          </a:p>
          <a:p>
            <a:pPr>
              <a:spcBef>
                <a:spcPts val="0"/>
              </a:spcBef>
              <a:spcAft>
                <a:spcPts val="200"/>
              </a:spcAft>
              <a:buFont typeface="Arial"/>
              <a:buChar char="•"/>
            </a:pPr>
            <a:r>
              <a:rPr lang="en-US" sz="1400" dirty="0" smtClean="0"/>
              <a:t> B gently pulls A’s hair</a:t>
            </a:r>
          </a:p>
          <a:p>
            <a:pPr marL="115888" indent="-115888">
              <a:spcBef>
                <a:spcPts val="0"/>
              </a:spcBef>
              <a:spcAft>
                <a:spcPts val="200"/>
              </a:spcAft>
              <a:buFont typeface="Arial"/>
              <a:buChar char="•"/>
            </a:pPr>
            <a:r>
              <a:rPr lang="en-US" sz="1400" dirty="0" smtClean="0"/>
              <a:t>B grabs A by the back of the arm and moves A forward</a:t>
            </a:r>
          </a:p>
          <a:p>
            <a:pPr>
              <a:spcBef>
                <a:spcPts val="0"/>
              </a:spcBef>
              <a:spcAft>
                <a:spcPts val="200"/>
              </a:spcAft>
              <a:buFont typeface="Arial"/>
              <a:buChar char="•"/>
            </a:pPr>
            <a:r>
              <a:rPr lang="en-US" sz="1400" dirty="0" smtClean="0"/>
              <a:t> B slaps A’s buttocks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99079" y="2477499"/>
            <a:ext cx="535081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3000"/>
              </a:spcAft>
            </a:pPr>
            <a:r>
              <a:rPr lang="en-US" sz="1800" b="1" dirty="0" err="1" smtClean="0"/>
              <a:t>Roleshift</a:t>
            </a:r>
            <a:r>
              <a:rPr lang="en-US" sz="1800" b="1" dirty="0" smtClean="0"/>
              <a:t> Variations—Initiator’s View</a:t>
            </a:r>
          </a:p>
          <a:p>
            <a:pPr marL="400050" indent="-400050">
              <a:spcAft>
                <a:spcPts val="100"/>
              </a:spcAft>
            </a:pPr>
            <a:r>
              <a:rPr lang="en-US" sz="1400" b="1" dirty="0" smtClean="0"/>
              <a:t>Variation A—Use Corresponding Gesture</a:t>
            </a:r>
          </a:p>
          <a:p>
            <a:pPr marL="739775" lvl="1" indent="-282575">
              <a:spcAft>
                <a:spcPts val="100"/>
              </a:spcAft>
              <a:buFont typeface="+mj-lt"/>
              <a:buAutoNum type="arabicPeriod"/>
            </a:pPr>
            <a:r>
              <a:rPr lang="en-US" sz="1400" dirty="0" smtClean="0"/>
              <a:t>Tell where the other person (receiver) is.</a:t>
            </a:r>
          </a:p>
          <a:p>
            <a:pPr marL="739775" lvl="1" indent="-282575">
              <a:spcAft>
                <a:spcPts val="100"/>
              </a:spcAft>
              <a:buFont typeface="+mj-lt"/>
              <a:buAutoNum type="arabicPeriod"/>
            </a:pPr>
            <a:r>
              <a:rPr lang="en-US" sz="1400" dirty="0" smtClean="0"/>
              <a:t>Tell how you touched the other person.</a:t>
            </a:r>
          </a:p>
          <a:p>
            <a:pPr marL="739775" lvl="1" indent="-282575">
              <a:spcAft>
                <a:spcPts val="100"/>
              </a:spcAft>
              <a:buFont typeface="+mj-lt"/>
              <a:buAutoNum type="arabicPeriod"/>
            </a:pPr>
            <a:r>
              <a:rPr lang="en-US" sz="1400" b="1" dirty="0" smtClean="0"/>
              <a:t>Use corresponding gesture (role shift to the receiver and use gesture in reaction to the touch).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99079" y="2475974"/>
            <a:ext cx="5350810" cy="2300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3000"/>
              </a:spcAft>
            </a:pPr>
            <a:r>
              <a:rPr lang="en-US" sz="1800" b="1" dirty="0" err="1" smtClean="0"/>
              <a:t>Roleshift</a:t>
            </a:r>
            <a:r>
              <a:rPr lang="en-US" sz="1800" b="1" dirty="0" smtClean="0"/>
              <a:t> Variations—Initiator’s View</a:t>
            </a:r>
          </a:p>
          <a:p>
            <a:pPr marL="400050" indent="-400050">
              <a:spcAft>
                <a:spcPts val="100"/>
              </a:spcAft>
            </a:pPr>
            <a:r>
              <a:rPr lang="en-US" sz="1400" b="1" dirty="0" smtClean="0"/>
              <a:t>Variation B—Show Receiver’s Response</a:t>
            </a:r>
          </a:p>
          <a:p>
            <a:pPr marL="739775" lvl="1" indent="-282575">
              <a:spcAft>
                <a:spcPts val="100"/>
              </a:spcAft>
              <a:buFont typeface="+mj-lt"/>
              <a:buAutoNum type="arabicPeriod"/>
            </a:pPr>
            <a:r>
              <a:rPr lang="en-US" sz="1400" dirty="0" smtClean="0"/>
              <a:t>Tell where the other person (receiver) is.</a:t>
            </a:r>
          </a:p>
          <a:p>
            <a:pPr marL="739775" lvl="1" indent="-282575">
              <a:spcAft>
                <a:spcPts val="100"/>
              </a:spcAft>
              <a:buFont typeface="+mj-lt"/>
              <a:buAutoNum type="arabicPeriod"/>
            </a:pPr>
            <a:r>
              <a:rPr lang="en-US" sz="1400" dirty="0" smtClean="0"/>
              <a:t>Tell how you touched the other person.</a:t>
            </a:r>
          </a:p>
          <a:p>
            <a:pPr marL="739775" lvl="1" indent="-282575">
              <a:spcAft>
                <a:spcPts val="100"/>
              </a:spcAft>
              <a:buFont typeface="+mj-lt"/>
              <a:buAutoNum type="arabicPeriod"/>
            </a:pPr>
            <a:r>
              <a:rPr lang="en-US" sz="1400" b="1" dirty="0" smtClean="0"/>
              <a:t>Show receiver’s response (don’t role shift to the receiver—instead indicate that the receiver turned and looked at you and indicate the receiver’s reaction on your face).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1755" y="2470623"/>
            <a:ext cx="4937150" cy="2085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3000"/>
              </a:spcAft>
            </a:pPr>
            <a:r>
              <a:rPr lang="en-US" sz="1800" b="1" dirty="0" err="1" smtClean="0"/>
              <a:t>Roleshift</a:t>
            </a:r>
            <a:r>
              <a:rPr lang="en-US" sz="1800" b="1" dirty="0" smtClean="0"/>
              <a:t> Variations—Initiator’s View</a:t>
            </a:r>
          </a:p>
          <a:p>
            <a:pPr marL="400050" indent="-400050">
              <a:spcAft>
                <a:spcPts val="100"/>
              </a:spcAft>
            </a:pPr>
            <a:r>
              <a:rPr lang="en-US" sz="1400" b="1" dirty="0" smtClean="0"/>
              <a:t>Variation C—Show Receiver’s Change in Position</a:t>
            </a:r>
          </a:p>
          <a:p>
            <a:pPr marL="739775" lvl="1" indent="-282575">
              <a:spcAft>
                <a:spcPts val="100"/>
              </a:spcAft>
              <a:buFont typeface="+mj-lt"/>
              <a:buAutoNum type="arabicPeriod"/>
            </a:pPr>
            <a:r>
              <a:rPr lang="en-US" sz="1400" dirty="0" smtClean="0"/>
              <a:t>Tell where the other person (receiver) is.</a:t>
            </a:r>
          </a:p>
          <a:p>
            <a:pPr marL="739775" lvl="1" indent="-282575">
              <a:spcAft>
                <a:spcPts val="100"/>
              </a:spcAft>
              <a:buFont typeface="+mj-lt"/>
              <a:buAutoNum type="arabicPeriod"/>
            </a:pPr>
            <a:r>
              <a:rPr lang="en-US" sz="1400" dirty="0" smtClean="0"/>
              <a:t>Tell how you touched the other person.</a:t>
            </a:r>
          </a:p>
          <a:p>
            <a:pPr marL="739775" lvl="1" indent="-282575">
              <a:spcAft>
                <a:spcPts val="100"/>
              </a:spcAft>
              <a:buFont typeface="+mj-lt"/>
              <a:buAutoNum type="arabicPeriod"/>
            </a:pPr>
            <a:r>
              <a:rPr lang="en-US" sz="1400" b="1" dirty="0" smtClean="0"/>
              <a:t>Show receiver’s change in position (don’t role shift to the receiver—use SCL:V to show the changed position).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98936" y="1795322"/>
            <a:ext cx="4134089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400"/>
              </a:spcAft>
            </a:pPr>
            <a:r>
              <a:rPr lang="en-US" sz="1800" b="1" dirty="0" smtClean="0"/>
              <a:t>More Positions and Actions</a:t>
            </a:r>
          </a:p>
          <a:p>
            <a:pPr marL="400050" indent="-400050">
              <a:buFont typeface="+mj-lt"/>
              <a:buAutoNum type="romanUcPeriod"/>
            </a:pPr>
            <a:endParaRPr lang="en-US" sz="1800" b="1" dirty="0" smtClean="0"/>
          </a:p>
          <a:p>
            <a:pPr>
              <a:spcAft>
                <a:spcPts val="400"/>
              </a:spcAft>
            </a:pPr>
            <a:r>
              <a:rPr lang="en-US" sz="1400" b="1" dirty="0" smtClean="0"/>
              <a:t>Positions</a:t>
            </a:r>
          </a:p>
          <a:p>
            <a:pPr>
              <a:spcAft>
                <a:spcPts val="200"/>
              </a:spcAft>
              <a:buFont typeface="Arial"/>
              <a:buChar char="•"/>
            </a:pPr>
            <a:r>
              <a:rPr lang="en-US" sz="1400" dirty="0" smtClean="0"/>
              <a:t> A stands behind B</a:t>
            </a:r>
          </a:p>
          <a:p>
            <a:pPr>
              <a:spcAft>
                <a:spcPts val="200"/>
              </a:spcAft>
              <a:buFont typeface="Arial"/>
              <a:buChar char="•"/>
            </a:pPr>
            <a:r>
              <a:rPr lang="en-US" sz="1400" dirty="0" smtClean="0"/>
              <a:t> A stands on B’s left side, looking at B</a:t>
            </a:r>
          </a:p>
          <a:p>
            <a:pPr>
              <a:spcAft>
                <a:spcPts val="200"/>
              </a:spcAft>
              <a:buFont typeface="Arial"/>
              <a:buChar char="•"/>
            </a:pPr>
            <a:r>
              <a:rPr lang="en-US" sz="1400" dirty="0" smtClean="0"/>
              <a:t> A and B stand facing each other</a:t>
            </a:r>
          </a:p>
          <a:p>
            <a:pPr>
              <a:spcBef>
                <a:spcPts val="1000"/>
              </a:spcBef>
              <a:spcAft>
                <a:spcPts val="400"/>
              </a:spcAft>
            </a:pPr>
            <a:r>
              <a:rPr lang="en-US" sz="1400" b="1" dirty="0" smtClean="0"/>
              <a:t>Actions</a:t>
            </a:r>
          </a:p>
          <a:p>
            <a:pPr>
              <a:spcBef>
                <a:spcPts val="0"/>
              </a:spcBef>
              <a:spcAft>
                <a:spcPts val="200"/>
              </a:spcAft>
              <a:buFont typeface="Arial"/>
              <a:buChar char="•"/>
            </a:pPr>
            <a:r>
              <a:rPr lang="en-US" sz="1400" dirty="0" smtClean="0"/>
              <a:t> A pushes B, B falls down</a:t>
            </a:r>
          </a:p>
          <a:p>
            <a:pPr>
              <a:spcBef>
                <a:spcPts val="0"/>
              </a:spcBef>
              <a:spcAft>
                <a:spcPts val="200"/>
              </a:spcAft>
              <a:buFont typeface="Arial"/>
              <a:buChar char="•"/>
            </a:pPr>
            <a:r>
              <a:rPr lang="en-US" sz="1400" dirty="0" smtClean="0"/>
              <a:t> A jerks B toward A causing B to lose balance</a:t>
            </a:r>
          </a:p>
          <a:p>
            <a:pPr>
              <a:spcBef>
                <a:spcPts val="0"/>
              </a:spcBef>
              <a:spcAft>
                <a:spcPts val="200"/>
              </a:spcAft>
              <a:buFont typeface="Arial"/>
              <a:buChar char="•"/>
            </a:pPr>
            <a:r>
              <a:rPr lang="en-US" sz="1400" dirty="0" smtClean="0"/>
              <a:t> A tries to pinch B’s nose, B avoids but falls down</a:t>
            </a:r>
          </a:p>
          <a:p>
            <a:pPr>
              <a:spcBef>
                <a:spcPts val="0"/>
              </a:spcBef>
              <a:spcAft>
                <a:spcPts val="200"/>
              </a:spcAft>
              <a:buFont typeface="Arial"/>
              <a:buChar char="•"/>
            </a:pPr>
            <a:r>
              <a:rPr lang="en-US" sz="1400" dirty="0" smtClean="0"/>
              <a:t> A pushes B down to a sitting position</a:t>
            </a:r>
          </a:p>
          <a:p>
            <a:pPr>
              <a:spcBef>
                <a:spcPts val="0"/>
              </a:spcBef>
              <a:spcAft>
                <a:spcPts val="200"/>
              </a:spcAft>
              <a:buFont typeface="Arial"/>
              <a:buChar char="•"/>
            </a:pPr>
            <a:r>
              <a:rPr lang="en-US" sz="1400" dirty="0" smtClean="0"/>
              <a:t> A lifts B up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49422" y="2288817"/>
            <a:ext cx="5459669" cy="2300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0"/>
              </a:spcAft>
            </a:pPr>
            <a:r>
              <a:rPr lang="en-US" sz="1800" b="1" dirty="0" err="1" smtClean="0"/>
              <a:t>Roleshift</a:t>
            </a:r>
            <a:r>
              <a:rPr lang="en-US" sz="1800" b="1" dirty="0" smtClean="0"/>
              <a:t> Variations—Receiver’s View</a:t>
            </a:r>
          </a:p>
          <a:p>
            <a:pPr>
              <a:spcAft>
                <a:spcPts val="100"/>
              </a:spcAft>
            </a:pPr>
            <a:r>
              <a:rPr lang="en-US" sz="1400" b="1" dirty="0" smtClean="0"/>
              <a:t>Variation D—Show How Initiator Touched You (without </a:t>
            </a:r>
            <a:br>
              <a:rPr lang="en-US" sz="1400" b="1" dirty="0" smtClean="0"/>
            </a:br>
            <a:r>
              <a:rPr lang="en-US" sz="1400" b="1" dirty="0" smtClean="0"/>
              <a:t>role shift).</a:t>
            </a:r>
          </a:p>
          <a:p>
            <a:pPr marL="739775" lvl="1" indent="-282575">
              <a:spcAft>
                <a:spcPts val="100"/>
              </a:spcAft>
              <a:buFont typeface="+mj-lt"/>
              <a:buAutoNum type="arabicPeriod"/>
            </a:pPr>
            <a:r>
              <a:rPr lang="en-US" sz="1400" dirty="0" smtClean="0"/>
              <a:t>Tell where the initiator is standing or how she approaches you (use SCL:1 “approach”).</a:t>
            </a:r>
          </a:p>
          <a:p>
            <a:pPr marL="739775" lvl="1" indent="-282575">
              <a:spcAft>
                <a:spcPts val="100"/>
              </a:spcAft>
              <a:buFont typeface="+mj-lt"/>
              <a:buAutoNum type="arabicPeriod"/>
            </a:pPr>
            <a:r>
              <a:rPr lang="en-US" sz="1400" dirty="0" smtClean="0"/>
              <a:t>Show how the initiator touched you (while maintaining receiver’s point of view).</a:t>
            </a:r>
          </a:p>
          <a:p>
            <a:pPr marL="739775" lvl="1" indent="-282575">
              <a:spcAft>
                <a:spcPts val="100"/>
              </a:spcAft>
              <a:buFont typeface="+mj-lt"/>
              <a:buAutoNum type="arabicPeriod"/>
            </a:pPr>
            <a:r>
              <a:rPr lang="en-US" sz="1400" dirty="0" smtClean="0"/>
              <a:t>Indicate your reaction.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50096" y="1315601"/>
            <a:ext cx="3843807" cy="4226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400"/>
              </a:spcAft>
            </a:pPr>
            <a:r>
              <a:rPr lang="en-US" sz="1800" b="1" dirty="0" smtClean="0"/>
              <a:t>Even More Positions and Actions</a:t>
            </a:r>
          </a:p>
          <a:p>
            <a:pPr marL="400050" indent="-400050">
              <a:buFont typeface="+mj-lt"/>
              <a:buAutoNum type="romanUcPeriod"/>
            </a:pPr>
            <a:endParaRPr lang="en-US" sz="1800" b="1" dirty="0" smtClean="0"/>
          </a:p>
          <a:p>
            <a:pPr>
              <a:spcAft>
                <a:spcPts val="400"/>
              </a:spcAft>
            </a:pPr>
            <a:r>
              <a:rPr lang="en-US" sz="1400" b="1" dirty="0" smtClean="0"/>
              <a:t>A’s positions/directions of approach</a:t>
            </a:r>
          </a:p>
          <a:p>
            <a:pPr>
              <a:spcAft>
                <a:spcPts val="200"/>
              </a:spcAft>
              <a:buFont typeface="Arial"/>
              <a:buChar char="•"/>
            </a:pPr>
            <a:r>
              <a:rPr lang="en-US" sz="1400" dirty="0" smtClean="0"/>
              <a:t> A comes from behind (SCL:1)</a:t>
            </a:r>
          </a:p>
          <a:p>
            <a:pPr>
              <a:spcAft>
                <a:spcPts val="200"/>
              </a:spcAft>
              <a:buFont typeface="Arial"/>
              <a:buChar char="•"/>
            </a:pPr>
            <a:r>
              <a:rPr lang="en-US" sz="1400" dirty="0" smtClean="0"/>
              <a:t> A comes up front (SCL:1)</a:t>
            </a:r>
          </a:p>
          <a:p>
            <a:pPr>
              <a:spcAft>
                <a:spcPts val="200"/>
              </a:spcAft>
              <a:buFont typeface="Arial"/>
              <a:buChar char="•"/>
            </a:pPr>
            <a:r>
              <a:rPr lang="en-US" sz="1400" dirty="0" smtClean="0"/>
              <a:t> A comes from the side (SCL:1)</a:t>
            </a:r>
          </a:p>
          <a:p>
            <a:pPr>
              <a:spcAft>
                <a:spcPts val="200"/>
              </a:spcAft>
              <a:buFont typeface="Arial"/>
              <a:buChar char="•"/>
            </a:pPr>
            <a:r>
              <a:rPr lang="en-US" sz="1400" dirty="0" smtClean="0"/>
              <a:t> A stands behind/front/side (</a:t>
            </a:r>
            <a:r>
              <a:rPr lang="en-US" sz="1400" dirty="0" err="1" smtClean="0"/>
              <a:t>SCL:bentV</a:t>
            </a:r>
            <a:r>
              <a:rPr lang="en-US" sz="1400" dirty="0" smtClean="0"/>
              <a:t>)</a:t>
            </a:r>
          </a:p>
          <a:p>
            <a:pPr>
              <a:spcAft>
                <a:spcPts val="200"/>
              </a:spcAft>
              <a:buFont typeface="Arial"/>
              <a:buChar char="•"/>
            </a:pPr>
            <a:r>
              <a:rPr lang="en-US" sz="1400" dirty="0" smtClean="0"/>
              <a:t> A sits in front/behind/on side (</a:t>
            </a:r>
            <a:r>
              <a:rPr lang="en-US" sz="1400" dirty="0" err="1" smtClean="0"/>
              <a:t>SCL:bentV</a:t>
            </a:r>
            <a:r>
              <a:rPr lang="en-US" sz="1400" dirty="0" smtClean="0"/>
              <a:t>)</a:t>
            </a:r>
          </a:p>
          <a:p>
            <a:pPr>
              <a:spcBef>
                <a:spcPts val="1000"/>
              </a:spcBef>
              <a:spcAft>
                <a:spcPts val="400"/>
              </a:spcAft>
            </a:pPr>
            <a:r>
              <a:rPr lang="en-US" sz="1400" b="1" dirty="0" smtClean="0"/>
              <a:t>A’s actions on B</a:t>
            </a:r>
          </a:p>
          <a:p>
            <a:pPr>
              <a:spcBef>
                <a:spcPts val="0"/>
              </a:spcBef>
              <a:spcAft>
                <a:spcPts val="200"/>
              </a:spcAft>
              <a:buFont typeface="Arial"/>
              <a:buChar char="•"/>
            </a:pPr>
            <a:r>
              <a:rPr lang="en-US" sz="1400" dirty="0" smtClean="0"/>
              <a:t> A taps B’s shoulder</a:t>
            </a:r>
          </a:p>
          <a:p>
            <a:pPr>
              <a:spcBef>
                <a:spcPts val="0"/>
              </a:spcBef>
              <a:spcAft>
                <a:spcPts val="200"/>
              </a:spcAft>
              <a:buFont typeface="Arial"/>
              <a:buChar char="•"/>
            </a:pPr>
            <a:r>
              <a:rPr lang="en-US" sz="1400" dirty="0" smtClean="0"/>
              <a:t> A kisses B (various locations on body)</a:t>
            </a:r>
          </a:p>
          <a:p>
            <a:pPr>
              <a:spcBef>
                <a:spcPts val="0"/>
              </a:spcBef>
              <a:spcAft>
                <a:spcPts val="200"/>
              </a:spcAft>
              <a:buFont typeface="Arial"/>
              <a:buChar char="•"/>
            </a:pPr>
            <a:r>
              <a:rPr lang="en-US" sz="1400" dirty="0" smtClean="0"/>
              <a:t> A slaps B’s face.</a:t>
            </a:r>
          </a:p>
          <a:p>
            <a:pPr>
              <a:spcBef>
                <a:spcPts val="0"/>
              </a:spcBef>
              <a:spcAft>
                <a:spcPts val="200"/>
              </a:spcAft>
              <a:buFont typeface="Arial"/>
              <a:buChar char="•"/>
            </a:pPr>
            <a:r>
              <a:rPr lang="en-US" sz="1400" dirty="0" smtClean="0"/>
              <a:t> A punches B in the face (or arm, or stomach)</a:t>
            </a:r>
          </a:p>
          <a:p>
            <a:pPr>
              <a:spcBef>
                <a:spcPts val="0"/>
              </a:spcBef>
              <a:spcAft>
                <a:spcPts val="200"/>
              </a:spcAft>
              <a:buFont typeface="Arial"/>
              <a:buChar char="•"/>
            </a:pPr>
            <a:r>
              <a:rPr lang="en-US" sz="1400" dirty="0" smtClean="0"/>
              <a:t> A pinches B’s arm</a:t>
            </a:r>
          </a:p>
          <a:p>
            <a:pPr>
              <a:spcBef>
                <a:spcPts val="0"/>
              </a:spcBef>
              <a:spcAft>
                <a:spcPts val="200"/>
              </a:spcAft>
              <a:buFont typeface="Arial"/>
              <a:buChar char="•"/>
            </a:pPr>
            <a:r>
              <a:rPr lang="en-US" sz="1400" dirty="0" smtClean="0"/>
              <a:t> A grabs B’s shirt</a:t>
            </a:r>
          </a:p>
          <a:p>
            <a:pPr>
              <a:spcBef>
                <a:spcPts val="0"/>
              </a:spcBef>
              <a:spcAft>
                <a:spcPts val="200"/>
              </a:spcAft>
              <a:buFont typeface="Arial"/>
              <a:buChar char="•"/>
            </a:pPr>
            <a:r>
              <a:rPr lang="en-US" sz="1400" dirty="0" smtClean="0"/>
              <a:t> A pokes B on sides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83920" y="1577474"/>
            <a:ext cx="7355840" cy="37014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11200" y="5278923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58738" y="3383548"/>
            <a:ext cx="556126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/>
              <a:t>a. person catches the object</a:t>
            </a:r>
          </a:p>
          <a:p>
            <a:r>
              <a:rPr lang="en-US" sz="1800" b="1" dirty="0" err="1" smtClean="0"/>
              <a:t>b</a:t>
            </a:r>
            <a:r>
              <a:rPr lang="en-US" sz="1800" b="1" dirty="0" smtClean="0"/>
              <a:t>. person drops the object</a:t>
            </a:r>
          </a:p>
          <a:p>
            <a:r>
              <a:rPr lang="en-US" sz="1800" b="1" dirty="0" err="1" smtClean="0"/>
              <a:t>c</a:t>
            </a:r>
            <a:r>
              <a:rPr lang="en-US" sz="1800" b="1" dirty="0" smtClean="0"/>
              <a:t>. person is hit by the object</a:t>
            </a:r>
          </a:p>
          <a:p>
            <a:r>
              <a:rPr lang="en-US" sz="1800" b="1" dirty="0" err="1" smtClean="0"/>
              <a:t>d</a:t>
            </a:r>
            <a:r>
              <a:rPr lang="en-US" sz="1800" b="1" dirty="0" smtClean="0"/>
              <a:t>. person sees the object just in time </a:t>
            </a:r>
          </a:p>
          <a:p>
            <a:r>
              <a:rPr lang="en-US" sz="1800" b="1" dirty="0" err="1" smtClean="0"/>
              <a:t>e</a:t>
            </a:r>
            <a:r>
              <a:rPr lang="en-US" sz="1800" b="1" dirty="0" smtClean="0"/>
              <a:t>. person is nearly hit by the object</a:t>
            </a:r>
            <a:endParaRPr lang="en-US" sz="1800" b="1" dirty="0"/>
          </a:p>
        </p:txBody>
      </p:sp>
      <p:sp>
        <p:nvSpPr>
          <p:cNvPr id="5" name="Rectangle 4"/>
          <p:cNvSpPr/>
          <p:nvPr/>
        </p:nvSpPr>
        <p:spPr>
          <a:xfrm>
            <a:off x="1657684" y="2026799"/>
            <a:ext cx="64435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1800" u="sng" dirty="0" smtClean="0"/>
              <a:t>Basic Role Shift Sequence</a:t>
            </a:r>
          </a:p>
          <a:p>
            <a:pPr marL="280988" indent="-280988">
              <a:buFont typeface="+mj-lt"/>
              <a:buAutoNum type="arabicPeriod"/>
            </a:pPr>
            <a:r>
              <a:rPr lang="en-US" sz="1800" dirty="0" smtClean="0"/>
              <a:t>Tell where you and the other person are located.</a:t>
            </a:r>
          </a:p>
          <a:p>
            <a:pPr marL="280988" indent="-280988">
              <a:buFont typeface="+mj-lt"/>
              <a:buAutoNum type="arabicPeriod"/>
            </a:pPr>
            <a:r>
              <a:rPr lang="en-US" sz="1800" dirty="0" smtClean="0"/>
              <a:t>Name object.</a:t>
            </a:r>
          </a:p>
          <a:p>
            <a:pPr marL="280988" indent="-280988">
              <a:buFont typeface="+mj-lt"/>
              <a:buAutoNum type="arabicPeriod"/>
            </a:pPr>
            <a:r>
              <a:rPr lang="en-US" sz="1800" dirty="0" smtClean="0"/>
              <a:t>Tell how the object is passed between the two people.</a:t>
            </a:r>
          </a:p>
          <a:p>
            <a:pPr marL="280988" indent="-280988">
              <a:buFont typeface="+mj-lt"/>
              <a:buAutoNum type="arabicPeriod"/>
            </a:pPr>
            <a:r>
              <a:rPr lang="en-US" sz="1800" b="1" dirty="0" smtClean="0"/>
              <a:t> Possible outcomes.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883920" y="1858211"/>
            <a:ext cx="7355840" cy="299292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711200" y="4851133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57684" y="2494694"/>
            <a:ext cx="6443579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u="sng" dirty="0" smtClean="0"/>
              <a:t>Basic Role Shift Sequence</a:t>
            </a:r>
          </a:p>
          <a:p>
            <a:pPr marL="227013" indent="-227013">
              <a:buFont typeface="+mj-lt"/>
              <a:buAutoNum type="arabicPeriod"/>
            </a:pPr>
            <a:r>
              <a:rPr lang="en-US" sz="1800" dirty="0" smtClean="0"/>
              <a:t>Tell where you and the other person are located.</a:t>
            </a:r>
          </a:p>
          <a:p>
            <a:pPr marL="227013" indent="-227013">
              <a:buFont typeface="+mj-lt"/>
              <a:buAutoNum type="arabicPeriod"/>
            </a:pPr>
            <a:r>
              <a:rPr lang="en-US" sz="1800" dirty="0" smtClean="0"/>
              <a:t>Tell what the person is doing.</a:t>
            </a:r>
          </a:p>
          <a:p>
            <a:pPr marL="227013" indent="-227013">
              <a:buFont typeface="+mj-lt"/>
              <a:buAutoNum type="arabicPeriod"/>
            </a:pPr>
            <a:r>
              <a:rPr lang="en-US" sz="1800" dirty="0" smtClean="0"/>
              <a:t>(Transition) Tell how the liquid is passed between </a:t>
            </a:r>
            <a:br>
              <a:rPr lang="en-US" sz="1800" dirty="0" smtClean="0"/>
            </a:br>
            <a:r>
              <a:rPr lang="en-US" sz="1800" dirty="0" smtClean="0"/>
              <a:t>the people.</a:t>
            </a:r>
          </a:p>
          <a:p>
            <a:pPr marL="227013" indent="-227013">
              <a:buFont typeface="+mj-lt"/>
              <a:buAutoNum type="arabicPeriod"/>
            </a:pPr>
            <a:r>
              <a:rPr lang="en-US" sz="1800" dirty="0" smtClean="0"/>
              <a:t>Describe the result and the person's reaction.</a:t>
            </a:r>
            <a:endParaRPr 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12735" y="1171220"/>
            <a:ext cx="4932948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1800" b="1" dirty="0" smtClean="0"/>
              <a:t>Narrative Structure</a:t>
            </a:r>
          </a:p>
          <a:p>
            <a:pPr marL="400050" indent="-400050">
              <a:buFont typeface="+mj-lt"/>
              <a:buAutoNum type="romanUcPeriod"/>
            </a:pPr>
            <a:endParaRPr lang="en-US" sz="1800" b="1" dirty="0" smtClean="0"/>
          </a:p>
          <a:p>
            <a:pPr marL="400050" indent="-400050">
              <a:buFont typeface="+mj-lt"/>
              <a:buAutoNum type="romanUcPeriod"/>
            </a:pPr>
            <a:r>
              <a:rPr lang="en-US" sz="1400" b="1" dirty="0" smtClean="0"/>
              <a:t>Introduction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 smtClean="0"/>
              <a:t>Simple background (tell who, where the event took place, when it happened)</a:t>
            </a:r>
          </a:p>
          <a:p>
            <a:pPr marL="800100" lvl="1" indent="-342900">
              <a:buFont typeface="+mj-lt"/>
              <a:buAutoNum type="alphaUcPeriod"/>
            </a:pPr>
            <a:endParaRPr lang="en-US" sz="1400" dirty="0" smtClean="0"/>
          </a:p>
          <a:p>
            <a:pPr marL="400050" indent="-400050">
              <a:buFont typeface="+mj-lt"/>
              <a:buAutoNum type="romanUcPeriod"/>
            </a:pPr>
            <a:r>
              <a:rPr lang="en-US" sz="1400" b="1" dirty="0" smtClean="0"/>
              <a:t>Body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 smtClean="0"/>
              <a:t>Describe situation leading up to what is about to happen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 smtClean="0"/>
              <a:t>Basic </a:t>
            </a:r>
            <a:r>
              <a:rPr lang="en-US" sz="1400" dirty="0" err="1" smtClean="0"/>
              <a:t>Roleshift</a:t>
            </a:r>
            <a:r>
              <a:rPr lang="en-US" sz="1400" dirty="0" smtClean="0"/>
              <a:t> Sequence to tell how it happened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1400" dirty="0" smtClean="0"/>
              <a:t>Tell where you and the other person are located. 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1400" dirty="0" smtClean="0"/>
              <a:t>Tell what you or the other person is doing.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1400" dirty="0" smtClean="0"/>
              <a:t>Tell how object/liquid is passed between the people. 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1400" dirty="0" smtClean="0"/>
              <a:t>Describe the outcome.</a:t>
            </a:r>
          </a:p>
          <a:p>
            <a:pPr marL="1257300" lvl="2" indent="-342900">
              <a:buFont typeface="+mj-lt"/>
              <a:buAutoNum type="arabicPeriod"/>
            </a:pPr>
            <a:endParaRPr lang="en-US" sz="1400" dirty="0" smtClean="0"/>
          </a:p>
          <a:p>
            <a:pPr marL="342900" indent="-342900">
              <a:buFont typeface="+mj-lt"/>
              <a:buAutoNum type="romanUcPeriod"/>
            </a:pPr>
            <a:r>
              <a:rPr lang="en-US" sz="1400" b="1" dirty="0" smtClean="0"/>
              <a:t>Conclusion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 smtClean="0"/>
              <a:t>Simple comment (tell how you felt, what you learned or resolved to do in the future, etc.)</a:t>
            </a:r>
          </a:p>
          <a:p>
            <a:pPr marL="800100" lvl="1" indent="-342900">
              <a:buFont typeface="+mj-lt"/>
              <a:buAutoNum type="alphaUcPeriod"/>
            </a:pPr>
            <a:endParaRPr lang="en-US" sz="1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99366" y="943957"/>
            <a:ext cx="4932948" cy="4996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1800" b="1" dirty="0" smtClean="0"/>
              <a:t>Kinds of Falls</a:t>
            </a:r>
          </a:p>
          <a:p>
            <a:pPr marL="342900" indent="-342900"/>
            <a:endParaRPr lang="en-US" sz="1800" b="1" dirty="0" smtClean="0"/>
          </a:p>
          <a:p>
            <a:pPr marL="347663" indent="-347663">
              <a:spcAft>
                <a:spcPts val="800"/>
              </a:spcAft>
              <a:buFont typeface="+mj-lt"/>
              <a:buAutoNum type="arabicPeriod"/>
            </a:pPr>
            <a:r>
              <a:rPr lang="en-US" sz="1400" dirty="0" smtClean="0"/>
              <a:t>fall forward (surprised, scared)</a:t>
            </a:r>
          </a:p>
          <a:p>
            <a:pPr marL="347663" indent="-347663">
              <a:spcAft>
                <a:spcPts val="800"/>
              </a:spcAft>
              <a:buFont typeface="+mj-lt"/>
              <a:buAutoNum type="arabicPeriod"/>
            </a:pPr>
            <a:r>
              <a:rPr lang="en-US" sz="1400" dirty="0" smtClean="0"/>
              <a:t>tumble (bumpy)</a:t>
            </a:r>
          </a:p>
          <a:p>
            <a:pPr marL="347663" indent="-347663">
              <a:spcAft>
                <a:spcPts val="800"/>
              </a:spcAft>
              <a:buFont typeface="+mj-lt"/>
              <a:buAutoNum type="arabicPeriod"/>
            </a:pPr>
            <a:r>
              <a:rPr lang="en-US" sz="1400" dirty="0" smtClean="0"/>
              <a:t>collapse (dizzy, faint, painful)</a:t>
            </a:r>
          </a:p>
          <a:p>
            <a:pPr marL="347663" indent="-347663">
              <a:spcAft>
                <a:spcPts val="800"/>
              </a:spcAft>
              <a:buFont typeface="+mj-lt"/>
              <a:buAutoNum type="arabicPeriod"/>
            </a:pPr>
            <a:r>
              <a:rPr lang="en-US" sz="1400" dirty="0" smtClean="0"/>
              <a:t>fall backwards (no control, surprised, scared)</a:t>
            </a:r>
          </a:p>
          <a:p>
            <a:pPr marL="347663" indent="-347663">
              <a:spcAft>
                <a:spcPts val="800"/>
              </a:spcAft>
              <a:buFont typeface="+mj-lt"/>
              <a:buAutoNum type="arabicPeriod"/>
            </a:pPr>
            <a:r>
              <a:rPr lang="en-US" sz="1400" dirty="0" smtClean="0"/>
              <a:t>fall sideways (painful, etc.)</a:t>
            </a:r>
          </a:p>
          <a:p>
            <a:pPr marL="347663" indent="-347663">
              <a:spcAft>
                <a:spcPts val="800"/>
              </a:spcAft>
              <a:buFont typeface="+mj-lt"/>
              <a:buAutoNum type="arabicPeriod"/>
            </a:pPr>
            <a:r>
              <a:rPr lang="en-US" sz="1400" dirty="0" smtClean="0"/>
              <a:t>slip (quick, slowly)</a:t>
            </a:r>
          </a:p>
          <a:p>
            <a:pPr marL="347663" indent="-347663">
              <a:spcAft>
                <a:spcPts val="800"/>
              </a:spcAft>
              <a:buFont typeface="+mj-lt"/>
              <a:buAutoNum type="arabicPeriod"/>
            </a:pPr>
            <a:r>
              <a:rPr lang="en-US" sz="1400" dirty="0" smtClean="0"/>
              <a:t>slide (very wet, painful)</a:t>
            </a:r>
          </a:p>
          <a:p>
            <a:pPr marL="347663" indent="-347663">
              <a:spcAft>
                <a:spcPts val="800"/>
              </a:spcAft>
              <a:buFont typeface="+mj-lt"/>
              <a:buAutoNum type="arabicPeriod"/>
            </a:pPr>
            <a:r>
              <a:rPr lang="en-US" sz="1400" dirty="0" smtClean="0"/>
              <a:t>dive, from high place (scared, excited)</a:t>
            </a:r>
          </a:p>
          <a:p>
            <a:pPr marL="347663" indent="-347663">
              <a:spcAft>
                <a:spcPts val="800"/>
              </a:spcAft>
              <a:buFont typeface="+mj-lt"/>
              <a:buAutoNum type="arabicPeriod"/>
            </a:pPr>
            <a:r>
              <a:rPr lang="en-US" sz="1400" dirty="0" smtClean="0"/>
              <a:t>dive feet first (excited, shocked)</a:t>
            </a:r>
          </a:p>
          <a:p>
            <a:pPr marL="347663" indent="-347663">
              <a:spcAft>
                <a:spcPts val="800"/>
              </a:spcAft>
              <a:buFont typeface="+mj-lt"/>
              <a:buAutoNum type="arabicPeriod"/>
            </a:pPr>
            <a:r>
              <a:rPr lang="en-US" sz="1400" dirty="0" smtClean="0"/>
              <a:t>being dragged (painful, puzzled)</a:t>
            </a:r>
          </a:p>
          <a:p>
            <a:pPr marL="347663" indent="-347663">
              <a:spcAft>
                <a:spcPts val="800"/>
              </a:spcAft>
              <a:buFont typeface="+mj-lt"/>
              <a:buAutoNum type="arabicPeriod"/>
            </a:pPr>
            <a:r>
              <a:rPr lang="en-US" sz="1400" dirty="0" smtClean="0"/>
              <a:t>fall on knees (stunned, painful, relieved)</a:t>
            </a:r>
          </a:p>
          <a:p>
            <a:pPr marL="347663" indent="-347663">
              <a:spcAft>
                <a:spcPts val="800"/>
              </a:spcAft>
              <a:buFont typeface="+mj-lt"/>
              <a:buAutoNum type="arabicPeriod"/>
            </a:pPr>
            <a:r>
              <a:rPr lang="en-US" sz="1400" dirty="0" smtClean="0"/>
              <a:t>fall on buttocks (sudden, painful, surprised)</a:t>
            </a:r>
          </a:p>
          <a:p>
            <a:pPr marL="347663" indent="-347663">
              <a:spcAft>
                <a:spcPts val="800"/>
              </a:spcAft>
              <a:buFont typeface="+mj-lt"/>
              <a:buAutoNum type="arabicPeriod"/>
            </a:pPr>
            <a:r>
              <a:rPr lang="en-US" sz="1400" dirty="0" smtClean="0"/>
              <a:t>fall through air (gracefully with confidence, scared)</a:t>
            </a:r>
          </a:p>
          <a:p>
            <a:pPr marL="347663" indent="-347663">
              <a:spcAft>
                <a:spcPts val="800"/>
              </a:spcAft>
              <a:buFont typeface="+mj-lt"/>
              <a:buAutoNum type="arabicPeriod"/>
            </a:pPr>
            <a:r>
              <a:rPr lang="en-US" sz="1400" dirty="0" smtClean="0"/>
              <a:t>dive forward (determined, hurriedly)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883920" y="1617580"/>
            <a:ext cx="7355840" cy="352765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711200" y="5145239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78525" y="2259266"/>
            <a:ext cx="598905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u="sng" dirty="0" smtClean="0"/>
              <a:t>Trip/Fall Sequence</a:t>
            </a:r>
          </a:p>
          <a:p>
            <a:r>
              <a:rPr lang="en-US" sz="1800" dirty="0" smtClean="0"/>
              <a:t>1. Describe kind of barrier/surface (LCL)</a:t>
            </a:r>
          </a:p>
          <a:p>
            <a:r>
              <a:rPr lang="en-US" sz="1800" dirty="0" smtClean="0"/>
              <a:t>2. (Transition) Describe the fall (SCL:V + reaction)</a:t>
            </a:r>
          </a:p>
          <a:p>
            <a:endParaRPr lang="en-US" sz="1800" dirty="0" smtClean="0"/>
          </a:p>
          <a:p>
            <a:r>
              <a:rPr lang="en-US" sz="1800" dirty="0" smtClean="0"/>
              <a:t>I tried to jump over the rail and fell.</a:t>
            </a:r>
          </a:p>
          <a:p>
            <a:r>
              <a:rPr lang="en-US" sz="1800" dirty="0" smtClean="0"/>
              <a:t>I didn’t see the rope and tripped over it. </a:t>
            </a:r>
          </a:p>
          <a:p>
            <a:r>
              <a:rPr lang="en-US" sz="1800" dirty="0" smtClean="0"/>
              <a:t>I slipped on the icy pavement and fell backward.</a:t>
            </a:r>
          </a:p>
          <a:p>
            <a:r>
              <a:rPr lang="en-US" sz="1800" dirty="0" smtClean="0"/>
              <a:t>I tripped over a rock.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883920" y="1617580"/>
            <a:ext cx="7355840" cy="352765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711200" y="5145239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78525" y="2259266"/>
            <a:ext cx="598905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u="sng" dirty="0" smtClean="0"/>
              <a:t>Trip/Fall Sequence</a:t>
            </a:r>
          </a:p>
          <a:p>
            <a:r>
              <a:rPr lang="en-US" sz="1800" dirty="0" smtClean="0"/>
              <a:t>1. Describe kind of barrier/surface (LCL)</a:t>
            </a:r>
          </a:p>
          <a:p>
            <a:r>
              <a:rPr lang="en-US" sz="1800" dirty="0" smtClean="0"/>
              <a:t>2. (Transition) Describe the fall (SCL:V + reaction)</a:t>
            </a:r>
          </a:p>
          <a:p>
            <a:r>
              <a:rPr lang="en-US" sz="1800" b="1" dirty="0" smtClean="0"/>
              <a:t>3. Describe result of fall and/or comment </a:t>
            </a:r>
            <a:br>
              <a:rPr lang="en-US" sz="1800" b="1" dirty="0" smtClean="0"/>
            </a:br>
            <a:r>
              <a:rPr lang="en-US" sz="1800" b="1" dirty="0" smtClean="0"/>
              <a:t>on the incident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883920" y="2165685"/>
            <a:ext cx="7355840" cy="261860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711200" y="4784292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06315" y="2794003"/>
            <a:ext cx="20320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cut</a:t>
            </a:r>
          </a:p>
          <a:p>
            <a:r>
              <a:rPr lang="en-US" sz="1800" dirty="0" smtClean="0"/>
              <a:t>scratch</a:t>
            </a:r>
          </a:p>
          <a:p>
            <a:r>
              <a:rPr lang="en-US" sz="1800" dirty="0" smtClean="0"/>
              <a:t>broken bones</a:t>
            </a:r>
          </a:p>
          <a:p>
            <a:r>
              <a:rPr lang="en-US" sz="1800" dirty="0" smtClean="0"/>
              <a:t>puncture	</a:t>
            </a: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4996317" y="2797116"/>
            <a:ext cx="157022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bruise</a:t>
            </a:r>
          </a:p>
          <a:p>
            <a:r>
              <a:rPr lang="en-US" sz="1800" dirty="0" smtClean="0">
                <a:solidFill>
                  <a:srgbClr val="000000"/>
                </a:solidFill>
              </a:rPr>
              <a:t>swelling/lump</a:t>
            </a:r>
          </a:p>
          <a:p>
            <a:r>
              <a:rPr lang="en-US" sz="1800" dirty="0" smtClean="0">
                <a:solidFill>
                  <a:srgbClr val="000000"/>
                </a:solidFill>
              </a:rPr>
              <a:t>burn</a:t>
            </a:r>
          </a:p>
          <a:p>
            <a:r>
              <a:rPr lang="en-US" sz="1800" dirty="0" smtClean="0">
                <a:solidFill>
                  <a:srgbClr val="000000"/>
                </a:solidFill>
              </a:rPr>
              <a:t>cut off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883920" y="2165685"/>
            <a:ext cx="7355840" cy="261860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711200" y="4784292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10633" y="2727170"/>
            <a:ext cx="708527" cy="1256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1200"/>
              </a:spcAft>
            </a:pPr>
            <a:r>
              <a:rPr lang="en-US" sz="1800" dirty="0" smtClean="0"/>
              <a:t>T:</a:t>
            </a:r>
          </a:p>
          <a:p>
            <a:pPr algn="r">
              <a:spcBef>
                <a:spcPts val="200"/>
              </a:spcBef>
              <a:spcAft>
                <a:spcPts val="1200"/>
              </a:spcAft>
            </a:pPr>
            <a:r>
              <a:rPr lang="en-US" sz="1800" dirty="0" smtClean="0"/>
              <a:t>S1: </a:t>
            </a:r>
          </a:p>
          <a:p>
            <a:pPr algn="r">
              <a:spcAft>
                <a:spcPts val="800"/>
              </a:spcAft>
            </a:pPr>
            <a:r>
              <a:rPr lang="en-US" sz="1800" dirty="0" smtClean="0"/>
              <a:t>S2:  </a:t>
            </a: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2175598" y="2743651"/>
            <a:ext cx="5805351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800" dirty="0" smtClean="0"/>
              <a:t>(describes situation)</a:t>
            </a:r>
          </a:p>
          <a:p>
            <a:pPr>
              <a:spcAft>
                <a:spcPts val="1200"/>
              </a:spcAft>
            </a:pPr>
            <a:r>
              <a:rPr lang="en-US" sz="1800" dirty="0" smtClean="0"/>
              <a:t>(repeats above and adds info about type of injury)</a:t>
            </a:r>
          </a:p>
          <a:p>
            <a:pPr>
              <a:spcAft>
                <a:spcPts val="1200"/>
              </a:spcAft>
            </a:pPr>
            <a:r>
              <a:rPr lang="en-US" sz="1800" dirty="0" smtClean="0"/>
              <a:t>repeats above and adds information about results—how they feel, or what injury looks like) </a:t>
            </a:r>
            <a:endParaRPr 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1607</TotalTime>
  <Words>1180</Words>
  <Application>Microsoft Macintosh PowerPoint</Application>
  <PresentationFormat>On-screen Show (4:3)</PresentationFormat>
  <Paragraphs>198</Paragraphs>
  <Slides>17</Slides>
  <Notes>17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Blank Presentation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Vividline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sophialouise</dc:creator>
  <cp:lastModifiedBy>Rhea Bishop</cp:lastModifiedBy>
  <cp:revision>609</cp:revision>
  <dcterms:created xsi:type="dcterms:W3CDTF">2012-11-07T21:09:42Z</dcterms:created>
  <dcterms:modified xsi:type="dcterms:W3CDTF">2012-11-07T21:27:08Z</dcterms:modified>
</cp:coreProperties>
</file>