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notesSlides/notesSlide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12.xml" ContentType="application/vnd.openxmlformats-officedocument.presentationml.notes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BD0623"/>
    <a:srgbClr val="E40728"/>
    <a:srgbClr val="386B78"/>
    <a:srgbClr val="3F7886"/>
    <a:srgbClr val="411A85"/>
    <a:srgbClr val="437D8C"/>
    <a:srgbClr val="4A7C95"/>
    <a:srgbClr val="390E7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2787"/>
    <p:restoredTop sz="89727" autoAdjust="0"/>
  </p:normalViewPr>
  <p:slideViewPr>
    <p:cSldViewPr snapToGrid="0">
      <p:cViewPr>
        <p:scale>
          <a:sx n="95" d="100"/>
          <a:sy n="95" d="100"/>
        </p:scale>
        <p:origin x="-88" y="-4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32E820B-821D-F240-A1A4-143EA16CB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A84C34C-598B-7C4A-92E3-7ECCC339B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B9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p.53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B14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p.72</a:t>
            </a:r>
            <a:r>
              <a:rPr lang="en-US" dirty="0" smtClean="0"/>
              <a:t> 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M14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p.76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M15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p.78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B10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p.54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B11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p.59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B12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p.60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B13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p.60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M10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p.68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M11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p.68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M12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p.68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M13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p.68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62760"/>
            <a:ext cx="8229600" cy="97028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934118"/>
            <a:ext cx="5061020" cy="2074761"/>
          </a:xfrm>
        </p:spPr>
        <p:txBody>
          <a:bodyPr anchor="t"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7680"/>
            <a:ext cx="8239760" cy="4566920"/>
          </a:xfr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995680"/>
            <a:ext cx="5984240" cy="4566920"/>
          </a:xfrm>
        </p:spPr>
        <p:txBody>
          <a:bodyPr anchor="ctr"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23"/>
          <p:cNvSpPr>
            <a:spLocks noChangeShapeType="1"/>
          </p:cNvSpPr>
          <p:nvPr userDrawn="1"/>
        </p:nvSpPr>
        <p:spPr bwMode="auto">
          <a:xfrm>
            <a:off x="444500" y="269240"/>
            <a:ext cx="8229600" cy="0"/>
          </a:xfrm>
          <a:prstGeom prst="line">
            <a:avLst/>
          </a:prstGeom>
          <a:noFill/>
          <a:ln w="12700">
            <a:solidFill>
              <a:srgbClr val="BD0623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47" name="Line 23"/>
          <p:cNvSpPr>
            <a:spLocks noChangeShapeType="1"/>
          </p:cNvSpPr>
          <p:nvPr userDrawn="1"/>
        </p:nvSpPr>
        <p:spPr bwMode="auto">
          <a:xfrm>
            <a:off x="444500" y="6588760"/>
            <a:ext cx="8229600" cy="0"/>
          </a:xfrm>
          <a:prstGeom prst="line">
            <a:avLst/>
          </a:prstGeom>
          <a:noFill/>
          <a:ln w="12700">
            <a:solidFill>
              <a:srgbClr val="BD0623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8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1747520"/>
            <a:ext cx="4876800" cy="4577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9720"/>
            <a:ext cx="8229600" cy="97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2" r:id="rId5"/>
    <p:sldLayoutId id="2147483650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233363" indent="-119063" algn="l" rtl="0" eaLnBrk="0" fontAlgn="base" hangingPunct="0">
        <a:spcBef>
          <a:spcPct val="35000"/>
        </a:spcBef>
        <a:spcAft>
          <a:spcPct val="0"/>
        </a:spcAft>
        <a:buSzPct val="80000"/>
        <a:buFont typeface="Times" charset="0"/>
        <a:buChar char="•"/>
        <a:defRPr sz="1600">
          <a:solidFill>
            <a:schemeClr val="tx1"/>
          </a:solidFill>
          <a:latin typeface="+mn-lt"/>
          <a:ea typeface="+mn-ea"/>
        </a:defRPr>
      </a:lvl2pPr>
      <a:lvl3pPr marL="568325" indent="-169863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</a:defRPr>
      </a:lvl3pPr>
      <a:lvl4pPr marL="803275" indent="-120650" algn="l" rtl="0" eaLnBrk="0" fontAlgn="base" hangingPunct="0">
        <a:spcBef>
          <a:spcPct val="20000"/>
        </a:spcBef>
        <a:spcAft>
          <a:spcPct val="0"/>
        </a:spcAft>
        <a:buSzPct val="80000"/>
        <a:buFont typeface="Times" charset="0"/>
        <a:buChar char="•"/>
        <a:defRPr sz="1200">
          <a:solidFill>
            <a:schemeClr val="tx1"/>
          </a:solidFill>
          <a:latin typeface="+mn-lt"/>
          <a:ea typeface="+mn-ea"/>
        </a:defRPr>
      </a:lvl4pPr>
      <a:lvl5pPr marL="1147763" indent="-173038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16049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0621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25193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29765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1577474"/>
            <a:ext cx="7355840" cy="3701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527892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77999" y="2427851"/>
            <a:ext cx="597568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Fact: “1 out of 4 women is addicted to chocolate.”</a:t>
            </a:r>
          </a:p>
          <a:p>
            <a:r>
              <a:rPr lang="en-US" sz="1800" dirty="0" smtClean="0"/>
              <a:t> </a:t>
            </a:r>
          </a:p>
          <a:p>
            <a:r>
              <a:rPr lang="en-US" sz="1800" u="sng" dirty="0" smtClean="0"/>
              <a:t>Analyze the fact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Identify the whole 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Identify the part 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Determine the percentage or fraction</a:t>
            </a:r>
          </a:p>
          <a:p>
            <a:pPr marL="342900" indent="-342900">
              <a:buAutoNum type="arabicPeriod"/>
            </a:pPr>
            <a:r>
              <a:rPr lang="en-US" sz="1800" dirty="0" smtClean="0"/>
              <a:t>Determine what is implied for the rest of the whole </a:t>
            </a:r>
            <a:endParaRPr lang="en-US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1577474"/>
            <a:ext cx="7355840" cy="3701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527892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78526" y="1879746"/>
            <a:ext cx="55612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Translation Guide</a:t>
            </a:r>
          </a:p>
          <a:p>
            <a:r>
              <a:rPr lang="en-US" sz="1800" dirty="0" smtClean="0"/>
              <a:t>  1a.  Name topics (use contrastive structure)</a:t>
            </a:r>
          </a:p>
          <a:p>
            <a:r>
              <a:rPr lang="en-US" sz="1800" dirty="0" smtClean="0"/>
              <a:t>  2a.  Pose the question (use rhetorical question)</a:t>
            </a:r>
          </a:p>
          <a:p>
            <a:r>
              <a:rPr lang="en-US" sz="1800" dirty="0" smtClean="0"/>
              <a:t>		         or</a:t>
            </a:r>
          </a:p>
          <a:p>
            <a:r>
              <a:rPr lang="en-US" sz="1800" dirty="0" smtClean="0"/>
              <a:t>  1b.  Pose the question (use rhetorical question)</a:t>
            </a:r>
          </a:p>
          <a:p>
            <a:r>
              <a:rPr lang="en-US" sz="1800" dirty="0" smtClean="0"/>
              <a:t>  2b.  Name topics (use contrastive structure)</a:t>
            </a:r>
          </a:p>
          <a:p>
            <a:r>
              <a:rPr lang="en-US" sz="1800" dirty="0" smtClean="0"/>
              <a:t> </a:t>
            </a:r>
          </a:p>
          <a:p>
            <a:pPr marL="342900" indent="-342900"/>
            <a:r>
              <a:rPr lang="en-US" sz="1800" dirty="0" smtClean="0"/>
              <a:t>  3. Supply answer </a:t>
            </a:r>
          </a:p>
          <a:p>
            <a:pPr marL="342900" indent="-342900"/>
            <a:r>
              <a:rPr lang="en-US" sz="1800" dirty="0" smtClean="0"/>
              <a:t>  4. Give interpretation by addressing either </a:t>
            </a:r>
          </a:p>
          <a:p>
            <a:pPr lvl="1"/>
            <a:r>
              <a:rPr lang="en-US" sz="1800" dirty="0" smtClean="0"/>
              <a:t>• why the fact is true, or</a:t>
            </a:r>
          </a:p>
          <a:p>
            <a:pPr lvl="1"/>
            <a:r>
              <a:rPr lang="en-US" sz="1800" dirty="0" smtClean="0"/>
              <a:t>• explaining what should be done</a:t>
            </a:r>
            <a:endParaRPr lang="en-US" sz="180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085479" y="2207376"/>
            <a:ext cx="1791364" cy="158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24314" y="2321004"/>
            <a:ext cx="469537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3000"/>
              </a:spcAft>
            </a:pPr>
            <a:r>
              <a:rPr lang="en-US" sz="1800" b="1" dirty="0" smtClean="0"/>
              <a:t>Remarkable Coincidences</a:t>
            </a:r>
          </a:p>
          <a:p>
            <a:pPr marL="400050" indent="-400050">
              <a:spcAft>
                <a:spcPts val="3000"/>
              </a:spcAft>
              <a:buFont typeface="+mj-lt"/>
              <a:buAutoNum type="arabicPeriod"/>
            </a:pPr>
            <a:r>
              <a:rPr lang="en-US" sz="1400" dirty="0" smtClean="0"/>
              <a:t>Lincoln was elected president in 1860 and Kennedy was elected President in 1960.</a:t>
            </a:r>
          </a:p>
          <a:p>
            <a:pPr marL="400050" indent="-400050">
              <a:spcAft>
                <a:spcPts val="3000"/>
              </a:spcAft>
              <a:buFont typeface="+mj-lt"/>
              <a:buAutoNum type="arabicPeriod"/>
            </a:pPr>
            <a:r>
              <a:rPr lang="en-US" sz="1400" dirty="0" smtClean="0"/>
              <a:t>Mary Lincoln and Jacqueline Kennedy both had children who died while their husbands were in the White House.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24314" y="622830"/>
            <a:ext cx="4695372" cy="5611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3000"/>
              </a:spcAft>
            </a:pPr>
            <a:r>
              <a:rPr lang="en-US" sz="1800" b="1" dirty="0" smtClean="0"/>
              <a:t>Words and Phrases</a:t>
            </a:r>
          </a:p>
          <a:p>
            <a:pPr marL="342900" indent="-342900">
              <a:spcAft>
                <a:spcPts val="600"/>
              </a:spcAft>
            </a:pPr>
            <a:r>
              <a:rPr lang="en-US" sz="1400" b="1" u="sng" dirty="0" smtClean="0"/>
              <a:t>Sheet 1</a:t>
            </a:r>
          </a:p>
          <a:p>
            <a:pPr marL="342900" indent="-342900">
              <a:spcAft>
                <a:spcPts val="600"/>
              </a:spcAft>
            </a:pPr>
            <a:r>
              <a:rPr lang="en-US" sz="1400" dirty="0" smtClean="0"/>
              <a:t>“theater”</a:t>
            </a:r>
          </a:p>
          <a:p>
            <a:pPr marL="342900" indent="-342900">
              <a:spcAft>
                <a:spcPts val="600"/>
              </a:spcAft>
            </a:pPr>
            <a:r>
              <a:rPr lang="en-US" sz="1400" dirty="0" smtClean="0"/>
              <a:t>“movie theater”</a:t>
            </a:r>
          </a:p>
          <a:p>
            <a:pPr marL="342900" indent="-342900">
              <a:spcAft>
                <a:spcPts val="600"/>
              </a:spcAft>
            </a:pPr>
            <a:r>
              <a:rPr lang="en-US" sz="1400" dirty="0" smtClean="0"/>
              <a:t>“warehouse”</a:t>
            </a:r>
          </a:p>
          <a:p>
            <a:pPr marL="342900" indent="-342900">
              <a:spcAft>
                <a:spcPts val="600"/>
              </a:spcAft>
            </a:pPr>
            <a:r>
              <a:rPr lang="en-US" sz="1400" dirty="0" smtClean="0"/>
              <a:t>“shot someone in a theater, then hid in a warehouse”</a:t>
            </a:r>
          </a:p>
          <a:p>
            <a:pPr marL="342900" indent="-342900">
              <a:spcAft>
                <a:spcPts val="600"/>
              </a:spcAft>
            </a:pPr>
            <a:r>
              <a:rPr lang="en-US" sz="1400" dirty="0" smtClean="0"/>
              <a:t>“shot someone from warehouse, then hid in a theater”</a:t>
            </a:r>
          </a:p>
          <a:p>
            <a:pPr marL="342900" indent="-342900">
              <a:spcAft>
                <a:spcPts val="600"/>
              </a:spcAft>
            </a:pPr>
            <a:r>
              <a:rPr lang="en-US" sz="1400" dirty="0" smtClean="0"/>
              <a:t>“one brother died young, but another brother lived on”</a:t>
            </a:r>
          </a:p>
          <a:p>
            <a:pPr marL="342900" indent="-342900">
              <a:spcAft>
                <a:spcPts val="600"/>
              </a:spcAft>
            </a:pPr>
            <a:r>
              <a:rPr lang="en-US" sz="1400" dirty="0" smtClean="0"/>
              <a:t>“… on a Friday”</a:t>
            </a:r>
          </a:p>
          <a:p>
            <a:pPr marL="342900" indent="-342900">
              <a:spcAft>
                <a:spcPts val="600"/>
              </a:spcAft>
            </a:pPr>
            <a:r>
              <a:rPr lang="en-US" sz="1400" dirty="0" smtClean="0"/>
              <a:t>“Southerners”</a:t>
            </a:r>
          </a:p>
          <a:p>
            <a:pPr marL="342900" indent="-342900">
              <a:spcAft>
                <a:spcPts val="600"/>
              </a:spcAft>
            </a:pPr>
            <a:r>
              <a:rPr lang="en-US" sz="1400" dirty="0" smtClean="0"/>
              <a:t>“… was assassinated”</a:t>
            </a:r>
          </a:p>
          <a:p>
            <a:pPr marL="342900" indent="-342900">
              <a:spcAft>
                <a:spcPts val="600"/>
              </a:spcAft>
            </a:pPr>
            <a:r>
              <a:rPr lang="en-US" sz="1400" dirty="0" smtClean="0"/>
              <a:t>“assassin”</a:t>
            </a:r>
          </a:p>
          <a:p>
            <a:pPr marL="342900" indent="-342900">
              <a:spcBef>
                <a:spcPts val="2000"/>
              </a:spcBef>
              <a:spcAft>
                <a:spcPts val="600"/>
              </a:spcAft>
            </a:pPr>
            <a:r>
              <a:rPr lang="en-US" sz="1400" b="1" u="sng" dirty="0" smtClean="0"/>
              <a:t>Sheet 2</a:t>
            </a:r>
          </a:p>
          <a:p>
            <a:pPr marL="342900" indent="-342900">
              <a:spcAft>
                <a:spcPts val="600"/>
              </a:spcAft>
            </a:pPr>
            <a:r>
              <a:rPr lang="en-US" sz="1400" dirty="0" smtClean="0"/>
              <a:t>“… was tried in court”</a:t>
            </a:r>
          </a:p>
          <a:p>
            <a:pPr marL="342900" indent="-342900">
              <a:spcAft>
                <a:spcPts val="600"/>
              </a:spcAft>
            </a:pPr>
            <a:r>
              <a:rPr lang="en-US" sz="1400" dirty="0" smtClean="0"/>
              <a:t>“succeeded by …”</a:t>
            </a:r>
          </a:p>
          <a:p>
            <a:pPr marL="342900" indent="-342900">
              <a:spcAft>
                <a:spcPts val="600"/>
              </a:spcAft>
            </a:pPr>
            <a:r>
              <a:rPr lang="en-US" sz="1400" dirty="0" smtClean="0"/>
              <a:t>“… served in the Senate”</a:t>
            </a:r>
          </a:p>
          <a:p>
            <a:pPr marL="342900" indent="-342900">
              <a:spcAft>
                <a:spcPts val="600"/>
              </a:spcAft>
            </a:pPr>
            <a:r>
              <a:rPr lang="en-US" sz="1400" dirty="0" smtClean="0"/>
              <a:t>“… was killed”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1577474"/>
            <a:ext cx="7355840" cy="3701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527892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77999" y="3189851"/>
            <a:ext cx="59756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Fact:  “8 out of every 10 books sold are paperback.”</a:t>
            </a: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1577474"/>
            <a:ext cx="7355840" cy="3701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527892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83897" y="2962588"/>
            <a:ext cx="59756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UcPeriod"/>
            </a:pPr>
            <a:r>
              <a:rPr lang="en-US" sz="1800" dirty="0" smtClean="0"/>
              <a:t>Ranking</a:t>
            </a:r>
            <a:br>
              <a:rPr lang="en-US" sz="1800" dirty="0" smtClean="0"/>
            </a:br>
            <a:r>
              <a:rPr lang="en-US" sz="1800" dirty="0" smtClean="0"/>
              <a:t>Fact:</a:t>
            </a: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2406320" y="3245750"/>
            <a:ext cx="5467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800" dirty="0" smtClean="0">
                <a:solidFill>
                  <a:srgbClr val="000000"/>
                </a:solidFill>
              </a:rPr>
              <a:t>“The U.S. cities with the highest divorce rates are first Dallas, then Phoenix, and then Houston.”</a:t>
            </a:r>
            <a:endParaRPr lang="en-US" sz="1800" dirty="0">
              <a:solidFill>
                <a:srgbClr val="00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550737" y="3276850"/>
            <a:ext cx="1203158" cy="158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1577474"/>
            <a:ext cx="7355840" cy="3701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527892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70004" y="2962588"/>
            <a:ext cx="6403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lphaUcPeriod" startAt="2"/>
            </a:pPr>
            <a:r>
              <a:rPr lang="en-US" sz="1800" dirty="0" smtClean="0"/>
              <a:t>Naming the top five </a:t>
            </a:r>
            <a:br>
              <a:rPr lang="en-US" sz="1800" dirty="0" smtClean="0"/>
            </a:br>
            <a:r>
              <a:rPr lang="en-US" sz="1800" dirty="0" smtClean="0"/>
              <a:t>Fact: </a:t>
            </a: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2179058" y="3245750"/>
            <a:ext cx="58687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“The five most common surnames in the United States are: Smith, Johnson, Williams, Jones, and Brown.” </a:t>
            </a:r>
            <a:endParaRPr lang="en-US" sz="1800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1376953" y="3276850"/>
            <a:ext cx="2245889" cy="158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1577474"/>
            <a:ext cx="7355840" cy="3701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527892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17052" y="2962588"/>
            <a:ext cx="6403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lphaUcPeriod" startAt="3"/>
            </a:pPr>
            <a:r>
              <a:rPr lang="en-US" sz="1800" dirty="0" smtClean="0"/>
              <a:t>Naming the top, most, oldest  </a:t>
            </a:r>
            <a:br>
              <a:rPr lang="en-US" sz="1800" dirty="0" smtClean="0"/>
            </a:br>
            <a:r>
              <a:rPr lang="en-US" sz="1800" dirty="0" smtClean="0"/>
              <a:t>Fact: </a:t>
            </a: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2326106" y="3245750"/>
            <a:ext cx="55345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“Of the three flags—the British Union Jack, the French Tri-color, and the U.S. Stars and Stripes— the Stars and Stripes is oldest.”</a:t>
            </a:r>
            <a:endParaRPr lang="en-US" sz="1800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1537369" y="3276850"/>
            <a:ext cx="3195052" cy="1588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8218" y="437485"/>
            <a:ext cx="3843807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</a:pPr>
            <a:r>
              <a:rPr lang="en-US" sz="1800" b="1" dirty="0" smtClean="0"/>
              <a:t>Answer Key</a:t>
            </a:r>
          </a:p>
          <a:p>
            <a:pPr>
              <a:spcAft>
                <a:spcPts val="400"/>
              </a:spcAft>
            </a:pPr>
            <a:r>
              <a:rPr lang="en-US" sz="1400" b="1" dirty="0" smtClean="0"/>
              <a:t>Exercise 3: Comparisons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258218" y="1166097"/>
            <a:ext cx="4643333" cy="5263521"/>
            <a:chOff x="2258218" y="1166097"/>
            <a:chExt cx="4643333" cy="5263521"/>
          </a:xfrm>
        </p:grpSpPr>
        <p:sp>
          <p:nvSpPr>
            <p:cNvPr id="4" name="Rectangle 3"/>
            <p:cNvSpPr/>
            <p:nvPr/>
          </p:nvSpPr>
          <p:spPr>
            <a:xfrm>
              <a:off x="2612580" y="1170456"/>
              <a:ext cx="1305047" cy="15081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spcAft>
                  <a:spcPts val="800"/>
                </a:spcAft>
              </a:pPr>
              <a:r>
                <a:rPr lang="en-US" sz="1200" dirty="0" smtClean="0"/>
                <a:t>Topics                       </a:t>
              </a:r>
              <a:br>
                <a:rPr lang="en-US" sz="1200" dirty="0" smtClean="0"/>
              </a:br>
              <a:endParaRPr lang="en-US" sz="1200" dirty="0" smtClean="0"/>
            </a:p>
            <a:p>
              <a:pPr marL="342900" indent="-342900">
                <a:spcAft>
                  <a:spcPts val="800"/>
                </a:spcAft>
              </a:pPr>
              <a:r>
                <a:rPr lang="en-US" sz="1200" dirty="0" smtClean="0"/>
                <a:t>Question</a:t>
              </a:r>
            </a:p>
            <a:p>
              <a:pPr marL="342900" indent="-342900">
                <a:spcAft>
                  <a:spcPts val="800"/>
                </a:spcAft>
              </a:pPr>
              <a:r>
                <a:rPr lang="en-US" sz="1200" dirty="0" smtClean="0"/>
                <a:t>Information</a:t>
              </a:r>
              <a:br>
                <a:rPr lang="en-US" sz="1200" dirty="0" smtClean="0"/>
              </a:br>
              <a:endParaRPr lang="en-US" sz="1200" dirty="0" smtClean="0"/>
            </a:p>
            <a:p>
              <a:pPr marL="342900" indent="-342900">
                <a:spcAft>
                  <a:spcPts val="800"/>
                </a:spcAft>
              </a:pPr>
              <a:r>
                <a:rPr lang="en-US" sz="1200" dirty="0" smtClean="0"/>
                <a:t>Interpretation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722923" y="1170455"/>
              <a:ext cx="3177389" cy="20621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800"/>
                </a:spcAft>
              </a:pPr>
              <a:r>
                <a:rPr lang="en-US" sz="1200" dirty="0" smtClean="0"/>
                <a:t>Babies of Deaf parents (DP), babies of Hearing parents (HP)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Who learns to communicate first?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Babies of DP learn first, 3 months before babies of HP.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The voice box takes no longer to develop than hand movements; or </a:t>
              </a:r>
              <a:br>
                <a:rPr lang="en-US" sz="1200" dirty="0" smtClean="0"/>
              </a:br>
              <a:r>
                <a:rPr lang="en-US" sz="1200" dirty="0" smtClean="0"/>
                <a:t>we should use sign language with </a:t>
              </a:r>
              <a:br>
                <a:rPr lang="en-US" sz="1200" dirty="0" smtClean="0"/>
              </a:br>
              <a:r>
                <a:rPr lang="en-US" sz="1200" dirty="0" smtClean="0"/>
                <a:t>all babies. 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2258218" y="3321469"/>
              <a:ext cx="49224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dirty="0" smtClean="0"/>
                <a:t> 2.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2612580" y="3321469"/>
              <a:ext cx="1305047" cy="16927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800"/>
                </a:spcAft>
              </a:pPr>
              <a:r>
                <a:rPr lang="en-US" sz="1200" dirty="0" smtClean="0"/>
                <a:t>Topics                   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Question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/>
              </a:r>
              <a:br>
                <a:rPr lang="en-US" sz="1200" dirty="0" smtClean="0"/>
              </a:br>
              <a:r>
                <a:rPr lang="en-US" sz="1200" dirty="0" smtClean="0"/>
                <a:t>Information</a:t>
              </a:r>
              <a:br>
                <a:rPr lang="en-US" sz="1200" dirty="0" smtClean="0"/>
              </a:br>
              <a:r>
                <a:rPr lang="en-US" sz="1200" dirty="0" smtClean="0"/>
                <a:t/>
              </a:r>
              <a:br>
                <a:rPr lang="en-US" sz="1200" dirty="0" smtClean="0"/>
              </a:br>
              <a:endParaRPr lang="en-US" sz="1200" dirty="0" smtClean="0"/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Interpretation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722923" y="3321468"/>
              <a:ext cx="3177389" cy="140551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800"/>
                </a:spcAft>
              </a:pPr>
              <a:r>
                <a:rPr lang="en-US" sz="1200" dirty="0" smtClean="0"/>
                <a:t>Lincoln, Washington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Which President has more places and things named after him?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Lincoln has more places and things </a:t>
              </a:r>
              <a:br>
                <a:rPr lang="en-US" sz="1200" dirty="0" smtClean="0"/>
              </a:br>
              <a:r>
                <a:rPr lang="en-US" sz="1200" dirty="0" smtClean="0"/>
                <a:t>named after him (1,361) than </a:t>
              </a:r>
              <a:br>
                <a:rPr lang="en-US" sz="1200" dirty="0" smtClean="0"/>
              </a:br>
              <a:r>
                <a:rPr lang="en-US" sz="1200" dirty="0" smtClean="0"/>
                <a:t>Washington (1,346)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258218" y="1166097"/>
              <a:ext cx="49224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dirty="0" smtClean="0"/>
                <a:t>1.</a:t>
              </a:r>
            </a:p>
          </p:txBody>
        </p:sp>
        <p:cxnSp>
          <p:nvCxnSpPr>
            <p:cNvPr id="10" name="Straight Connector 9"/>
            <p:cNvCxnSpPr/>
            <p:nvPr/>
          </p:nvCxnSpPr>
          <p:spPr bwMode="auto">
            <a:xfrm>
              <a:off x="3824522" y="4929187"/>
              <a:ext cx="3077029" cy="1588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Rectangle 10"/>
            <p:cNvSpPr/>
            <p:nvPr/>
          </p:nvSpPr>
          <p:spPr>
            <a:xfrm>
              <a:off x="2258218" y="5208771"/>
              <a:ext cx="49224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dirty="0" smtClean="0"/>
                <a:t> 3.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612580" y="5208771"/>
              <a:ext cx="1480456" cy="12208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800"/>
                </a:spcAft>
              </a:pPr>
              <a:r>
                <a:rPr lang="en-US" sz="1200" dirty="0" smtClean="0"/>
                <a:t>Topics                   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Question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Information</a:t>
              </a:r>
              <a:br>
                <a:rPr lang="en-US" sz="1200" dirty="0" smtClean="0"/>
              </a:br>
              <a:r>
                <a:rPr lang="en-US" sz="1200" dirty="0" smtClean="0"/>
                <a:t/>
              </a:r>
              <a:br>
                <a:rPr lang="en-US" sz="1200" dirty="0" smtClean="0"/>
              </a:br>
              <a:r>
                <a:rPr lang="en-US" sz="1200" dirty="0" smtClean="0"/>
                <a:t>Interpretation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722923" y="5208770"/>
              <a:ext cx="3177389" cy="10361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800"/>
                </a:spcAft>
              </a:pPr>
              <a:r>
                <a:rPr lang="en-US" sz="1200" dirty="0" smtClean="0"/>
                <a:t>Cars or bottle caps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Which uses steel more?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Every year more steel is used to make bottle caps.</a:t>
              </a:r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>
              <a:off x="3824522" y="6359289"/>
              <a:ext cx="3077029" cy="1588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258218" y="610850"/>
            <a:ext cx="4643333" cy="5636300"/>
            <a:chOff x="2258218" y="1166097"/>
            <a:chExt cx="4643333" cy="5636300"/>
          </a:xfrm>
        </p:grpSpPr>
        <p:sp>
          <p:nvSpPr>
            <p:cNvPr id="3" name="Rectangle 2"/>
            <p:cNvSpPr/>
            <p:nvPr/>
          </p:nvSpPr>
          <p:spPr>
            <a:xfrm>
              <a:off x="2612580" y="1170456"/>
              <a:ext cx="1305047" cy="15081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spcAft>
                  <a:spcPts val="800"/>
                </a:spcAft>
              </a:pPr>
              <a:r>
                <a:rPr lang="en-US" sz="1200" dirty="0" smtClean="0"/>
                <a:t>Topics                       </a:t>
              </a:r>
            </a:p>
            <a:p>
              <a:pPr marL="342900" indent="-342900">
                <a:spcAft>
                  <a:spcPts val="800"/>
                </a:spcAft>
              </a:pPr>
              <a:r>
                <a:rPr lang="en-US" sz="1200" dirty="0" smtClean="0"/>
                <a:t>Question</a:t>
              </a:r>
            </a:p>
            <a:p>
              <a:pPr marL="342900" indent="-342900">
                <a:spcAft>
                  <a:spcPts val="800"/>
                </a:spcAft>
              </a:pPr>
              <a:r>
                <a:rPr lang="en-US" sz="1200" dirty="0" smtClean="0"/>
                <a:t>Information</a:t>
              </a:r>
              <a:br>
                <a:rPr lang="en-US" sz="1200" dirty="0" smtClean="0"/>
              </a:br>
              <a:r>
                <a:rPr lang="en-US" sz="1200" dirty="0" smtClean="0"/>
                <a:t/>
              </a:r>
              <a:br>
                <a:rPr lang="en-US" sz="1200" dirty="0" smtClean="0"/>
              </a:br>
              <a:endParaRPr lang="en-US" sz="1200" dirty="0" smtClean="0"/>
            </a:p>
            <a:p>
              <a:pPr marL="342900" indent="-342900">
                <a:spcAft>
                  <a:spcPts val="800"/>
                </a:spcAft>
              </a:pPr>
              <a:r>
                <a:rPr lang="en-US" sz="1200" dirty="0" smtClean="0"/>
                <a:t>Interpretation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3722923" y="1170455"/>
              <a:ext cx="3177389" cy="12208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800"/>
                </a:spcAft>
              </a:pPr>
              <a:r>
                <a:rPr lang="en-US" sz="1200" dirty="0" smtClean="0"/>
                <a:t>Car industry vs. movie industry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Which industry has more employees?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The car industry employs about </a:t>
              </a:r>
              <a:br>
                <a:rPr lang="en-US" sz="1200" dirty="0" smtClean="0"/>
              </a:br>
              <a:r>
                <a:rPr lang="en-US" sz="1200" dirty="0" smtClean="0"/>
                <a:t>3,000,000 vs. 200,000 employed by the movie industry.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58218" y="2842497"/>
              <a:ext cx="49224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dirty="0" smtClean="0"/>
                <a:t> 5.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2612580" y="2842497"/>
              <a:ext cx="1305047" cy="15081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800"/>
                </a:spcAft>
              </a:pPr>
              <a:r>
                <a:rPr lang="en-US" sz="1200" dirty="0" smtClean="0"/>
                <a:t>Topics                   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Question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/>
              </a:r>
              <a:br>
                <a:rPr lang="en-US" sz="1200" dirty="0" smtClean="0"/>
              </a:br>
              <a:r>
                <a:rPr lang="en-US" sz="1200" dirty="0" smtClean="0"/>
                <a:t>Information</a:t>
              </a:r>
              <a:br>
                <a:rPr lang="en-US" sz="1200" dirty="0" smtClean="0"/>
              </a:br>
              <a:endParaRPr lang="en-US" sz="1200" dirty="0" smtClean="0"/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Interpretation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3722923" y="2842496"/>
              <a:ext cx="3177389" cy="12208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800"/>
                </a:spcAft>
              </a:pPr>
              <a:r>
                <a:rPr lang="en-US" sz="1200" dirty="0" smtClean="0"/>
                <a:t>Wine/beer vs. mouthwashes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Whish has more alcohol?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Mouthwashes have more alcohol </a:t>
              </a:r>
              <a:br>
                <a:rPr lang="en-US" sz="1200" dirty="0" smtClean="0"/>
              </a:br>
              <a:r>
                <a:rPr lang="en-US" sz="1200" dirty="0" smtClean="0"/>
                <a:t>(14-27%) than wine/beer (3.2-14%); therefore they are banned in prisons.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58218" y="1166097"/>
              <a:ext cx="49224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dirty="0" smtClean="0"/>
                <a:t>4.</a:t>
              </a: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>
              <a:off x="3824522" y="4276043"/>
              <a:ext cx="3077029" cy="1588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Rectangle 9"/>
            <p:cNvSpPr/>
            <p:nvPr/>
          </p:nvSpPr>
          <p:spPr>
            <a:xfrm>
              <a:off x="2258218" y="4555628"/>
              <a:ext cx="49224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dirty="0" smtClean="0"/>
                <a:t>6.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612580" y="4555628"/>
              <a:ext cx="1480456" cy="2246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800"/>
                </a:spcAft>
              </a:pPr>
              <a:r>
                <a:rPr lang="en-US" sz="1200" dirty="0" smtClean="0"/>
                <a:t>Topics                   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/>
              </a:r>
              <a:br>
                <a:rPr lang="en-US" sz="1200" dirty="0" smtClean="0"/>
              </a:br>
              <a:r>
                <a:rPr lang="en-US" sz="1200" dirty="0" smtClean="0"/>
                <a:t/>
              </a:r>
              <a:br>
                <a:rPr lang="en-US" sz="1200" dirty="0" smtClean="0"/>
              </a:br>
              <a:r>
                <a:rPr lang="en-US" sz="1200" dirty="0" smtClean="0"/>
                <a:t>Question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Information</a:t>
              </a:r>
              <a:br>
                <a:rPr lang="en-US" sz="1200" dirty="0" smtClean="0"/>
              </a:br>
              <a:endParaRPr lang="en-US" sz="1200" dirty="0" smtClean="0"/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/>
              </a:r>
              <a:br>
                <a:rPr lang="en-US" sz="1200" dirty="0" smtClean="0"/>
              </a:br>
              <a:r>
                <a:rPr lang="en-US" sz="1200" dirty="0" smtClean="0"/>
                <a:t/>
              </a:r>
              <a:br>
                <a:rPr lang="en-US" sz="1200" dirty="0" smtClean="0"/>
              </a:br>
              <a:r>
                <a:rPr lang="en-US" sz="1200" dirty="0" smtClean="0"/>
                <a:t/>
              </a:r>
              <a:br>
                <a:rPr lang="en-US" sz="1200" dirty="0" smtClean="0"/>
              </a:br>
              <a:r>
                <a:rPr lang="en-US" sz="1200" dirty="0" smtClean="0"/>
                <a:t>Interpretation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722923" y="4555627"/>
              <a:ext cx="3177389" cy="19595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800"/>
                </a:spcAft>
              </a:pPr>
              <a:r>
                <a:rPr lang="en-US" sz="1200" dirty="0" smtClean="0"/>
                <a:t>People living in the country vs. people </a:t>
              </a:r>
              <a:br>
                <a:rPr lang="en-US" sz="1200" dirty="0" smtClean="0"/>
              </a:br>
              <a:r>
                <a:rPr lang="en-US" sz="1200" dirty="0" smtClean="0"/>
                <a:t>living in the city; vegetarians vs. </a:t>
              </a:r>
              <a:br>
                <a:rPr lang="en-US" sz="1200" dirty="0" smtClean="0"/>
              </a:br>
              <a:r>
                <a:rPr lang="en-US" sz="1200" dirty="0" smtClean="0"/>
                <a:t>non-vegetarians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Who lives longer?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People living in the country live an </a:t>
              </a:r>
              <a:br>
                <a:rPr lang="en-US" sz="1200" dirty="0" smtClean="0"/>
              </a:br>
              <a:r>
                <a:rPr lang="en-US" sz="1200" dirty="0" smtClean="0"/>
                <a:t>average of 5 years longer than people </a:t>
              </a:r>
              <a:br>
                <a:rPr lang="en-US" sz="1200" dirty="0" smtClean="0"/>
              </a:br>
              <a:r>
                <a:rPr lang="en-US" sz="1200" dirty="0" smtClean="0"/>
                <a:t>living in the city; vegetarians live an </a:t>
              </a:r>
              <a:br>
                <a:rPr lang="en-US" sz="1200" dirty="0" smtClean="0"/>
              </a:br>
              <a:r>
                <a:rPr lang="en-US" sz="1200" dirty="0" smtClean="0"/>
                <a:t>average of 10 years longer than </a:t>
              </a:r>
              <a:br>
                <a:rPr lang="en-US" sz="1200" dirty="0" smtClean="0"/>
              </a:br>
              <a:r>
                <a:rPr lang="en-US" sz="1200" dirty="0" smtClean="0"/>
                <a:t>non-vegetarians.</a:t>
              </a:r>
            </a:p>
          </p:txBody>
        </p:sp>
        <p:cxnSp>
          <p:nvCxnSpPr>
            <p:cNvPr id="13" name="Straight Connector 12"/>
            <p:cNvCxnSpPr/>
            <p:nvPr/>
          </p:nvCxnSpPr>
          <p:spPr bwMode="auto">
            <a:xfrm>
              <a:off x="3824522" y="2592387"/>
              <a:ext cx="3077029" cy="1588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3824522" y="6721699"/>
              <a:ext cx="3077029" cy="1588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250333" y="693523"/>
            <a:ext cx="4643333" cy="5478208"/>
            <a:chOff x="2250333" y="693523"/>
            <a:chExt cx="4643333" cy="5478208"/>
          </a:xfrm>
        </p:grpSpPr>
        <p:sp>
          <p:nvSpPr>
            <p:cNvPr id="3" name="Rectangle 2"/>
            <p:cNvSpPr/>
            <p:nvPr/>
          </p:nvSpPr>
          <p:spPr>
            <a:xfrm>
              <a:off x="2604695" y="697882"/>
              <a:ext cx="1305047" cy="18774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spcAft>
                  <a:spcPts val="800"/>
                </a:spcAft>
              </a:pPr>
              <a:r>
                <a:rPr lang="en-US" sz="1200" dirty="0" smtClean="0"/>
                <a:t>Topics </a:t>
              </a:r>
              <a:br>
                <a:rPr lang="en-US" sz="1200" dirty="0" smtClean="0"/>
              </a:br>
              <a:r>
                <a:rPr lang="en-US" sz="1200" dirty="0" smtClean="0"/>
                <a:t>                      </a:t>
              </a:r>
            </a:p>
            <a:p>
              <a:pPr marL="342900" indent="-342900">
                <a:spcAft>
                  <a:spcPts val="800"/>
                </a:spcAft>
              </a:pPr>
              <a:r>
                <a:rPr lang="en-US" sz="1200" dirty="0" smtClean="0"/>
                <a:t>Question</a:t>
              </a:r>
            </a:p>
            <a:p>
              <a:pPr marL="342900" indent="-342900">
                <a:spcAft>
                  <a:spcPts val="800"/>
                </a:spcAft>
              </a:pPr>
              <a:r>
                <a:rPr lang="en-US" sz="1200" dirty="0" smtClean="0"/>
                <a:t>Information</a:t>
              </a:r>
              <a:br>
                <a:rPr lang="en-US" sz="1200" dirty="0" smtClean="0"/>
              </a:br>
              <a:r>
                <a:rPr lang="en-US" sz="1200" dirty="0" smtClean="0"/>
                <a:t/>
              </a:r>
              <a:br>
                <a:rPr lang="en-US" sz="1200" dirty="0" smtClean="0"/>
              </a:br>
              <a:r>
                <a:rPr lang="en-US" sz="1200" dirty="0" smtClean="0"/>
                <a:t/>
              </a:r>
              <a:br>
                <a:rPr lang="en-US" sz="1200" dirty="0" smtClean="0"/>
              </a:br>
              <a:endParaRPr lang="en-US" sz="1200" dirty="0" smtClean="0"/>
            </a:p>
            <a:p>
              <a:pPr marL="342900" indent="-342900">
                <a:spcAft>
                  <a:spcPts val="800"/>
                </a:spcAft>
              </a:pPr>
              <a:r>
                <a:rPr lang="en-US" sz="1200" dirty="0" smtClean="0"/>
                <a:t>Interpretation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3715038" y="697881"/>
              <a:ext cx="3177389" cy="15901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800"/>
                </a:spcAft>
              </a:pPr>
              <a:r>
                <a:rPr lang="en-US" sz="1200" dirty="0" smtClean="0"/>
                <a:t>Anchorage, Alaska, and Jackson, Mississippi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Which city has more males than females?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The male-female ratio in Anchorage, </a:t>
              </a:r>
              <a:br>
                <a:rPr lang="en-US" sz="1200" dirty="0" smtClean="0"/>
              </a:br>
              <a:r>
                <a:rPr lang="en-US" sz="1200" dirty="0" smtClean="0"/>
                <a:t>Alaska, is 107.7 men to 100 women. </a:t>
              </a:r>
              <a:br>
                <a:rPr lang="en-US" sz="1200" dirty="0" smtClean="0"/>
              </a:br>
              <a:r>
                <a:rPr lang="en-US" sz="1200" dirty="0" smtClean="0"/>
                <a:t>In Jackson, Mississippi, it’s 88.3 men to </a:t>
              </a:r>
              <a:br>
                <a:rPr lang="en-US" sz="1200" dirty="0" smtClean="0"/>
              </a:br>
              <a:r>
                <a:rPr lang="en-US" sz="1200" dirty="0" smtClean="0"/>
                <a:t>100 women.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50333" y="693523"/>
              <a:ext cx="49224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dirty="0" smtClean="0"/>
                <a:t>7.</a:t>
              </a:r>
            </a:p>
          </p:txBody>
        </p:sp>
        <p:grpSp>
          <p:nvGrpSpPr>
            <p:cNvPr id="6" name="Group 15"/>
            <p:cNvGrpSpPr/>
            <p:nvPr/>
          </p:nvGrpSpPr>
          <p:grpSpPr>
            <a:xfrm>
              <a:off x="2250333" y="2805352"/>
              <a:ext cx="4643333" cy="1692772"/>
              <a:chOff x="2250333" y="2914209"/>
              <a:chExt cx="4643333" cy="1692772"/>
            </a:xfrm>
          </p:grpSpPr>
          <p:sp>
            <p:nvSpPr>
              <p:cNvPr id="13" name="Rectangle 5"/>
              <p:cNvSpPr/>
              <p:nvPr/>
            </p:nvSpPr>
            <p:spPr>
              <a:xfrm>
                <a:off x="2250333" y="2914210"/>
                <a:ext cx="492247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sz="1200" dirty="0" smtClean="0"/>
                  <a:t> 8.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604695" y="2914210"/>
                <a:ext cx="1305047" cy="16927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800"/>
                  </a:spcAft>
                </a:pPr>
                <a:r>
                  <a:rPr lang="en-US" sz="1200" dirty="0" smtClean="0"/>
                  <a:t>Topics</a:t>
                </a:r>
                <a:br>
                  <a:rPr lang="en-US" sz="1200" dirty="0" smtClean="0"/>
                </a:br>
                <a:endParaRPr lang="en-US" sz="1200" dirty="0" smtClean="0"/>
              </a:p>
              <a:p>
                <a:pPr>
                  <a:spcAft>
                    <a:spcPts val="800"/>
                  </a:spcAft>
                </a:pPr>
                <a:r>
                  <a:rPr lang="en-US" sz="1200" dirty="0" smtClean="0"/>
                  <a:t>Question</a:t>
                </a:r>
              </a:p>
              <a:p>
                <a:pPr>
                  <a:spcAft>
                    <a:spcPts val="800"/>
                  </a:spcAft>
                </a:pPr>
                <a:r>
                  <a:rPr lang="en-US" sz="1200" dirty="0" smtClean="0"/>
                  <a:t>Information</a:t>
                </a:r>
                <a:br>
                  <a:rPr lang="en-US" sz="1200" dirty="0" smtClean="0"/>
                </a:br>
                <a:r>
                  <a:rPr lang="en-US" sz="1200" dirty="0" smtClean="0"/>
                  <a:t/>
                </a:r>
                <a:br>
                  <a:rPr lang="en-US" sz="1200" dirty="0" smtClean="0"/>
                </a:br>
                <a:endParaRPr lang="en-US" sz="1200" dirty="0" smtClean="0"/>
              </a:p>
              <a:p>
                <a:pPr>
                  <a:spcAft>
                    <a:spcPts val="800"/>
                  </a:spcAft>
                </a:pPr>
                <a:r>
                  <a:rPr lang="en-US" sz="1200" dirty="0" smtClean="0"/>
                  <a:t>Interpretation</a:t>
                </a:r>
              </a:p>
            </p:txBody>
          </p:sp>
          <p:sp>
            <p:nvSpPr>
              <p:cNvPr id="15" name="Rectangle 7"/>
              <p:cNvSpPr/>
              <p:nvPr/>
            </p:nvSpPr>
            <p:spPr>
              <a:xfrm>
                <a:off x="3715038" y="2914209"/>
                <a:ext cx="3177389" cy="16927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800"/>
                  </a:spcAft>
                </a:pPr>
                <a:r>
                  <a:rPr lang="en-US" sz="1200" dirty="0" smtClean="0"/>
                  <a:t>Students from one-parent families vs. students from two-parent families</a:t>
                </a:r>
              </a:p>
              <a:p>
                <a:pPr>
                  <a:spcAft>
                    <a:spcPts val="800"/>
                  </a:spcAft>
                </a:pPr>
                <a:r>
                  <a:rPr lang="en-US" sz="1200" dirty="0" smtClean="0"/>
                  <a:t>Who gets kicked out of high school more?</a:t>
                </a:r>
              </a:p>
              <a:p>
                <a:pPr>
                  <a:spcAft>
                    <a:spcPts val="800"/>
                  </a:spcAft>
                </a:pPr>
                <a:r>
                  <a:rPr lang="en-US" sz="1200" dirty="0" smtClean="0"/>
                  <a:t>Three times as many students from </a:t>
                </a:r>
                <a:br>
                  <a:rPr lang="en-US" sz="1200" dirty="0" smtClean="0"/>
                </a:br>
                <a:r>
                  <a:rPr lang="en-US" sz="1200" dirty="0" smtClean="0"/>
                  <a:t>one-parent families as from two-parent families get kicked out of school.</a:t>
                </a:r>
              </a:p>
              <a:p>
                <a:pPr>
                  <a:spcAft>
                    <a:spcPts val="800"/>
                  </a:spcAft>
                </a:pPr>
                <a:endParaRPr lang="en-US" sz="1200" dirty="0" smtClean="0"/>
              </a:p>
            </p:txBody>
          </p:sp>
          <p:cxnSp>
            <p:nvCxnSpPr>
              <p:cNvPr id="16" name="Straight Connector 15"/>
              <p:cNvCxnSpPr/>
              <p:nvPr/>
            </p:nvCxnSpPr>
            <p:spPr bwMode="auto">
              <a:xfrm>
                <a:off x="3816637" y="4507413"/>
                <a:ext cx="3077029" cy="1588"/>
              </a:xfrm>
              <a:prstGeom prst="line">
                <a:avLst/>
              </a:prstGeom>
              <a:solidFill>
                <a:schemeClr val="accent1"/>
              </a:solidFill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7" name="Straight Connector 6"/>
            <p:cNvCxnSpPr/>
            <p:nvPr/>
          </p:nvCxnSpPr>
          <p:spPr bwMode="auto">
            <a:xfrm>
              <a:off x="3816637" y="2489927"/>
              <a:ext cx="3077029" cy="1588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8" name="Group 17"/>
            <p:cNvGrpSpPr/>
            <p:nvPr/>
          </p:nvGrpSpPr>
          <p:grpSpPr>
            <a:xfrm>
              <a:off x="2250333" y="4663625"/>
              <a:ext cx="4643333" cy="1508106"/>
              <a:chOff x="2250333" y="4663625"/>
              <a:chExt cx="4643333" cy="1508106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2250333" y="4663626"/>
                <a:ext cx="492247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sz="1200" dirty="0" smtClean="0"/>
                  <a:t>9.</a:t>
                </a: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604695" y="4663626"/>
                <a:ext cx="1480456" cy="15081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800"/>
                  </a:spcAft>
                </a:pPr>
                <a:r>
                  <a:rPr lang="en-US" sz="1200" dirty="0" smtClean="0"/>
                  <a:t>Topics</a:t>
                </a:r>
              </a:p>
              <a:p>
                <a:pPr>
                  <a:spcAft>
                    <a:spcPts val="800"/>
                  </a:spcAft>
                </a:pPr>
                <a:r>
                  <a:rPr lang="en-US" sz="1200" dirty="0" smtClean="0"/>
                  <a:t>Question</a:t>
                </a:r>
              </a:p>
              <a:p>
                <a:pPr>
                  <a:spcAft>
                    <a:spcPts val="800"/>
                  </a:spcAft>
                </a:pPr>
                <a:r>
                  <a:rPr lang="en-US" sz="1200" dirty="0" smtClean="0"/>
                  <a:t>Information</a:t>
                </a:r>
                <a:br>
                  <a:rPr lang="en-US" sz="1200" dirty="0" smtClean="0"/>
                </a:br>
                <a:endParaRPr lang="en-US" sz="1200" dirty="0" smtClean="0"/>
              </a:p>
              <a:p>
                <a:pPr>
                  <a:spcAft>
                    <a:spcPts val="800"/>
                  </a:spcAft>
                </a:pPr>
                <a:r>
                  <a:rPr lang="en-US" sz="1200" dirty="0" smtClean="0"/>
                  <a:t/>
                </a:r>
                <a:br>
                  <a:rPr lang="en-US" sz="1200" dirty="0" smtClean="0"/>
                </a:br>
                <a:r>
                  <a:rPr lang="en-US" sz="1200" dirty="0" smtClean="0"/>
                  <a:t>Interpretation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715038" y="4663625"/>
                <a:ext cx="3177389" cy="12208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800"/>
                  </a:spcAft>
                </a:pPr>
                <a:r>
                  <a:rPr lang="en-US" sz="1200" dirty="0" smtClean="0"/>
                  <a:t>Country of Burma vs. the Las Vegas Hilton</a:t>
                </a:r>
              </a:p>
              <a:p>
                <a:pPr>
                  <a:spcAft>
                    <a:spcPts val="800"/>
                  </a:spcAft>
                </a:pPr>
                <a:r>
                  <a:rPr lang="en-US" sz="1200" dirty="0" smtClean="0"/>
                  <a:t>Which has more hotel rooms?</a:t>
                </a:r>
              </a:p>
              <a:p>
                <a:pPr>
                  <a:spcAft>
                    <a:spcPts val="800"/>
                  </a:spcAft>
                </a:pPr>
                <a:r>
                  <a:rPr lang="en-US" sz="1200" dirty="0" smtClean="0"/>
                  <a:t>The Las Vegas Hilton has three times </a:t>
                </a:r>
                <a:br>
                  <a:rPr lang="en-US" sz="1200" dirty="0" smtClean="0"/>
                </a:br>
                <a:r>
                  <a:rPr lang="en-US" sz="1200" dirty="0" smtClean="0"/>
                  <a:t>as many hotel rooms as has the whole country of Burma.</a:t>
                </a:r>
              </a:p>
            </p:txBody>
          </p:sp>
          <p:cxnSp>
            <p:nvCxnSpPr>
              <p:cNvPr id="12" name="Straight Connector 11"/>
              <p:cNvCxnSpPr/>
              <p:nvPr/>
            </p:nvCxnSpPr>
            <p:spPr bwMode="auto">
              <a:xfrm>
                <a:off x="3816637" y="6111240"/>
                <a:ext cx="3077029" cy="1588"/>
              </a:xfrm>
              <a:prstGeom prst="line">
                <a:avLst/>
              </a:prstGeom>
              <a:solidFill>
                <a:schemeClr val="accent1"/>
              </a:solidFill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250333" y="717046"/>
            <a:ext cx="4643333" cy="1508106"/>
            <a:chOff x="2250333" y="4663625"/>
            <a:chExt cx="4643333" cy="1508106"/>
          </a:xfrm>
        </p:grpSpPr>
        <p:sp>
          <p:nvSpPr>
            <p:cNvPr id="3" name="Rectangle 2"/>
            <p:cNvSpPr/>
            <p:nvPr/>
          </p:nvSpPr>
          <p:spPr>
            <a:xfrm>
              <a:off x="2250333" y="4663626"/>
              <a:ext cx="49224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 dirty="0" smtClean="0"/>
                <a:t>10.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2604695" y="4663626"/>
              <a:ext cx="1480456" cy="15081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800"/>
                </a:spcAft>
              </a:pPr>
              <a:r>
                <a:rPr lang="en-US" sz="1200" dirty="0" smtClean="0"/>
                <a:t>Topics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Question</a:t>
              </a:r>
              <a:br>
                <a:rPr lang="en-US" sz="1200" dirty="0" smtClean="0"/>
              </a:br>
              <a:endParaRPr lang="en-US" sz="1200" dirty="0" smtClean="0"/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Information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/>
              </a:r>
              <a:br>
                <a:rPr lang="en-US" sz="1200" dirty="0" smtClean="0"/>
              </a:br>
              <a:r>
                <a:rPr lang="en-US" sz="1200" dirty="0" smtClean="0"/>
                <a:t>Interpretation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715038" y="4663625"/>
              <a:ext cx="3177389" cy="12208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800"/>
                </a:spcAft>
              </a:pPr>
              <a:r>
                <a:rPr lang="en-US" sz="1200" dirty="0" smtClean="0"/>
                <a:t>Pet food vs. baby food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On which do Americans spend </a:t>
              </a:r>
              <a:br>
                <a:rPr lang="en-US" sz="1200" dirty="0" smtClean="0"/>
              </a:br>
              <a:r>
                <a:rPr lang="en-US" sz="1200" dirty="0" smtClean="0"/>
                <a:t>more money?</a:t>
              </a:r>
            </a:p>
            <a:p>
              <a:pPr>
                <a:spcAft>
                  <a:spcPts val="800"/>
                </a:spcAft>
              </a:pPr>
              <a:r>
                <a:rPr lang="en-US" sz="1200" dirty="0" smtClean="0"/>
                <a:t>Americans spend four times as much money on pet food as on baby food.</a:t>
              </a: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>
              <a:off x="3816637" y="6111240"/>
              <a:ext cx="3077029" cy="1588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1606</TotalTime>
  <Words>917</Words>
  <Application>Microsoft Macintosh PowerPoint</Application>
  <PresentationFormat>On-screen Show (4:3)</PresentationFormat>
  <Paragraphs>163</Paragraphs>
  <Slides>12</Slides>
  <Notes>12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Blank Presentation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Vividline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sophialouise</dc:creator>
  <cp:lastModifiedBy>Rhea Bishop</cp:lastModifiedBy>
  <cp:revision>633</cp:revision>
  <dcterms:created xsi:type="dcterms:W3CDTF">2012-10-31T22:02:01Z</dcterms:created>
  <dcterms:modified xsi:type="dcterms:W3CDTF">2012-10-31T22:18:40Z</dcterms:modified>
</cp:coreProperties>
</file>