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8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89727" autoAdjust="0"/>
  </p:normalViewPr>
  <p:slideViewPr>
    <p:cSldViewPr snapToGrid="0">
      <p:cViewPr>
        <p:scale>
          <a:sx n="95" d="100"/>
          <a:sy n="95" d="100"/>
        </p:scale>
        <p:origin x="-728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p.88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p.108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B22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p.109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B23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p.89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p.89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p.91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B19.1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B19.2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B19.3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B20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p.95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B21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p.97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882378"/>
            <a:ext cx="5053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Driving Rules: Signs and Symbols</a:t>
            </a:r>
          </a:p>
        </p:txBody>
      </p:sp>
      <p:sp>
        <p:nvSpPr>
          <p:cNvPr id="6" name="Rectangle 5"/>
          <p:cNvSpPr/>
          <p:nvPr/>
        </p:nvSpPr>
        <p:spPr>
          <a:xfrm>
            <a:off x="2419686" y="31897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AutoNum type="arabicPeriod"/>
            </a:pPr>
            <a:r>
              <a:rPr lang="en-US" sz="1800" dirty="0" smtClean="0">
                <a:solidFill>
                  <a:srgbClr val="000000"/>
                </a:solidFill>
              </a:rPr>
              <a:t>Identify sign or symbol on the road</a:t>
            </a:r>
          </a:p>
          <a:p>
            <a:pPr marL="342900" lvl="0" indent="-342900">
              <a:buAutoNum type="arabicPeriod"/>
            </a:pPr>
            <a:r>
              <a:rPr lang="en-US" sz="1800" dirty="0" smtClean="0">
                <a:solidFill>
                  <a:srgbClr val="000000"/>
                </a:solidFill>
              </a:rPr>
              <a:t>Explain what it means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3479" y="1255921"/>
            <a:ext cx="5252933" cy="4637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400"/>
              </a:spcAft>
            </a:pPr>
            <a:r>
              <a:rPr lang="en-US" sz="1800" b="1" dirty="0" smtClean="0"/>
              <a:t>Conditional Sentences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>
              <a:spcAft>
                <a:spcPts val="400"/>
              </a:spcAft>
            </a:pPr>
            <a:r>
              <a:rPr lang="en-US" sz="1400" b="1" dirty="0" smtClean="0"/>
              <a:t>Uno Card Game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If you cannot match the color or number of the top card </a:t>
            </a:r>
            <a:br>
              <a:rPr lang="en-US" sz="1400" dirty="0" smtClean="0"/>
            </a:br>
            <a:r>
              <a:rPr lang="en-US" sz="1400" dirty="0" smtClean="0"/>
              <a:t>in the discard pile, then you must draw a card or play a </a:t>
            </a:r>
            <a:br>
              <a:rPr lang="en-US" sz="1400" dirty="0" smtClean="0"/>
            </a:br>
            <a:r>
              <a:rPr lang="en-US" sz="1400" dirty="0" smtClean="0"/>
              <a:t>wild card.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If you forget to yell “Uno” when you have one card left, </a:t>
            </a:r>
            <a:br>
              <a:rPr lang="en-US" sz="1400" dirty="0" smtClean="0"/>
            </a:br>
            <a:r>
              <a:rPr lang="en-US" sz="1400" dirty="0" smtClean="0"/>
              <a:t>you must draw 4 more cards.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400" dirty="0" smtClean="0"/>
              <a:t>If the person after you has one card, you can play your “skip” card to prevent him from having a turn and going out.</a:t>
            </a:r>
            <a:r>
              <a:rPr lang="en-US" sz="1400" b="1" dirty="0" smtClean="0"/>
              <a:t> </a:t>
            </a:r>
          </a:p>
          <a:p>
            <a:pPr marL="342900" indent="-342900">
              <a:spcBef>
                <a:spcPts val="2000"/>
              </a:spcBef>
              <a:spcAft>
                <a:spcPts val="400"/>
              </a:spcAft>
            </a:pPr>
            <a:r>
              <a:rPr lang="en-US" sz="1400" b="1" dirty="0" smtClean="0"/>
              <a:t>Blackjack</a:t>
            </a:r>
          </a:p>
          <a:p>
            <a:pPr marL="342900" indent="-342900">
              <a:spcBef>
                <a:spcPts val="0"/>
              </a:spcBef>
              <a:spcAft>
                <a:spcPts val="800"/>
              </a:spcAft>
              <a:buFont typeface="+mj-lt"/>
              <a:buAutoNum type="arabicPeriod" startAt="4"/>
            </a:pPr>
            <a:r>
              <a:rPr lang="en-US" sz="1400" dirty="0" smtClean="0"/>
              <a:t>If you have an Ace and a face card, you automatically win.</a:t>
            </a:r>
          </a:p>
          <a:p>
            <a:pPr marL="342900" indent="-342900">
              <a:spcBef>
                <a:spcPts val="0"/>
              </a:spcBef>
              <a:spcAft>
                <a:spcPts val="800"/>
              </a:spcAft>
              <a:buFont typeface="+mj-lt"/>
              <a:buAutoNum type="arabicPeriod" startAt="4"/>
            </a:pPr>
            <a:r>
              <a:rPr lang="en-US" sz="1400" dirty="0" smtClean="0"/>
              <a:t>If the dealer hits you 6 times and you remain under 21 points, your bet is quadrupled.</a:t>
            </a:r>
          </a:p>
          <a:p>
            <a:pPr marL="342900" indent="-342900">
              <a:spcAft>
                <a:spcPts val="400"/>
              </a:spcAft>
              <a:buFont typeface="+mj-lt"/>
              <a:buAutoNum type="arabicPeriod" startAt="4"/>
            </a:pPr>
            <a:endParaRPr lang="en-US" sz="1400" dirty="0" smtClean="0"/>
          </a:p>
          <a:p>
            <a:pPr marL="342900" indent="-342900">
              <a:spcAft>
                <a:spcPts val="400"/>
              </a:spcAft>
              <a:buFont typeface="+mj-lt"/>
              <a:buAutoNum type="arabicPeriod" startAt="4"/>
            </a:pPr>
            <a:endParaRPr lang="en-US" sz="1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5052" y="2441154"/>
            <a:ext cx="55211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buFont typeface="Arial"/>
              <a:buChar char="•"/>
            </a:pPr>
            <a:r>
              <a:rPr lang="en-US" sz="1800" dirty="0" smtClean="0"/>
              <a:t>How is the game set up? (use </a:t>
            </a:r>
            <a:r>
              <a:rPr lang="en-US" sz="1800" dirty="0" err="1" smtClean="0"/>
              <a:t>LCLs</a:t>
            </a:r>
            <a:r>
              <a:rPr lang="en-US" sz="1800" dirty="0" smtClean="0"/>
              <a:t>, </a:t>
            </a:r>
            <a:r>
              <a:rPr lang="en-US" sz="1800" dirty="0" err="1" smtClean="0"/>
              <a:t>ICLs</a:t>
            </a:r>
            <a:r>
              <a:rPr lang="en-US" sz="1800" dirty="0" smtClean="0"/>
              <a:t>, and spatial agreement)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How do you play the game? (use conditional 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clauses)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How does a player win? (use relative clause)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What are some of the best strategies for winning the game?</a:t>
            </a:r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5052" y="2005264"/>
            <a:ext cx="5614737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/>
            <a:r>
              <a:rPr lang="en-US" sz="1800" u="sng" dirty="0" smtClean="0"/>
              <a:t>Things to consider: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Where is the best place to stand when explaining the game?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What strategies should I use to manage the group?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What part of the game should I explain before the  players take their positions?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What part of the game is best explained with demonstration or during play?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When is it best to explain variations of </a:t>
            </a:r>
            <a:br>
              <a:rPr lang="en-US" sz="1800" dirty="0" smtClean="0"/>
            </a:br>
            <a:r>
              <a:rPr lang="en-US" sz="1800" dirty="0" smtClean="0"/>
              <a:t>the game? 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882378"/>
            <a:ext cx="5053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Driving Rules: Speed Limits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2419686" y="31897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Describe situation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Explain what the speed limit is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7052" y="2882378"/>
            <a:ext cx="5053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Driving Rules:</a:t>
            </a:r>
            <a:r>
              <a:rPr lang="en-US" sz="1800" u="sng" dirty="0" smtClean="0"/>
              <a:t> Right-of-Way</a:t>
            </a:r>
            <a:endParaRPr lang="en-US" sz="1800" u="sng" dirty="0"/>
          </a:p>
        </p:txBody>
      </p:sp>
      <p:sp>
        <p:nvSpPr>
          <p:cNvPr id="10" name="Rectangle 9"/>
          <p:cNvSpPr/>
          <p:nvPr/>
        </p:nvSpPr>
        <p:spPr>
          <a:xfrm>
            <a:off x="1550737" y="3189785"/>
            <a:ext cx="61895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Describe situation</a:t>
            </a:r>
            <a:endParaRPr lang="en-US" sz="1800" dirty="0" smtClean="0"/>
          </a:p>
          <a:p>
            <a:pPr marL="342900" indent="-342900">
              <a:buAutoNum type="arabicPeriod"/>
            </a:pPr>
            <a:r>
              <a:rPr lang="en-US" sz="1800" dirty="0" smtClean="0"/>
              <a:t>Pose a rhetorical question—“who has the right-of-way?”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Explain who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882378"/>
            <a:ext cx="5053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Driving Rules: Personal Safety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2419686" y="3189785"/>
            <a:ext cx="4946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Describe situation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Explain what you should or should not do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83920" y="842211"/>
            <a:ext cx="7355840" cy="50917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711200" y="593397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7986" y="2909113"/>
            <a:ext cx="364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Explaining Everyday Rules </a:t>
            </a:r>
            <a:endParaRPr lang="en-US" sz="1800" u="sng" dirty="0"/>
          </a:p>
        </p:txBody>
      </p:sp>
      <p:sp>
        <p:nvSpPr>
          <p:cNvPr id="14" name="Rectangle 13"/>
          <p:cNvSpPr/>
          <p:nvPr/>
        </p:nvSpPr>
        <p:spPr>
          <a:xfrm>
            <a:off x="3181672" y="3216520"/>
            <a:ext cx="3569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1. Give the situation</a:t>
            </a:r>
          </a:p>
          <a:p>
            <a:r>
              <a:rPr lang="en-US" sz="1800" dirty="0" smtClean="0"/>
              <a:t>2. Explain rule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83920" y="842211"/>
            <a:ext cx="7355840" cy="50917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11200" y="593397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45899" y="2040167"/>
            <a:ext cx="364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Explaining Everyday Rules </a:t>
            </a:r>
            <a:endParaRPr lang="en-US" sz="1800" u="sng" dirty="0"/>
          </a:p>
        </p:txBody>
      </p:sp>
      <p:sp>
        <p:nvSpPr>
          <p:cNvPr id="13" name="Rectangle 12"/>
          <p:cNvSpPr/>
          <p:nvPr/>
        </p:nvSpPr>
        <p:spPr>
          <a:xfrm>
            <a:off x="2379585" y="2347574"/>
            <a:ext cx="3569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1. Give the situation</a:t>
            </a:r>
          </a:p>
          <a:p>
            <a:r>
              <a:rPr lang="en-US" sz="1800" dirty="0" smtClean="0"/>
              <a:t>2. Explain rule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2299375" y="3208423"/>
            <a:ext cx="55746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“Talking is not allowed in class.”</a:t>
            </a:r>
          </a:p>
          <a:p>
            <a:r>
              <a:rPr lang="en-US" sz="1800" dirty="0" smtClean="0"/>
              <a:t>“Quiet after 11:00 P.M.”</a:t>
            </a:r>
          </a:p>
          <a:p>
            <a:r>
              <a:rPr lang="en-US" sz="1800" dirty="0" smtClean="0"/>
              <a:t>“No running around the pool.”</a:t>
            </a:r>
          </a:p>
          <a:p>
            <a:r>
              <a:rPr lang="en-US" sz="1800" dirty="0" smtClean="0"/>
              <a:t>“Passengers are to check in at the gate 20 minutes</a:t>
            </a:r>
          </a:p>
          <a:p>
            <a:r>
              <a:rPr lang="en-US" sz="1800" dirty="0" smtClean="0"/>
              <a:t> before departure.”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842211"/>
            <a:ext cx="7355840" cy="50917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93397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51786" y="1264797"/>
            <a:ext cx="364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Explaining Everyday Rules 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2085472" y="1572204"/>
            <a:ext cx="3569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1. Give the situation</a:t>
            </a:r>
          </a:p>
          <a:p>
            <a:r>
              <a:rPr lang="en-US" sz="1800" dirty="0" smtClean="0"/>
              <a:t>2. Explain rule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005262" y="2433053"/>
            <a:ext cx="55746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“Talking is not allowed in class.”</a:t>
            </a:r>
          </a:p>
          <a:p>
            <a:r>
              <a:rPr lang="en-US" sz="1800" dirty="0" smtClean="0"/>
              <a:t>“Quiet after 11:00 P.M.”</a:t>
            </a:r>
          </a:p>
          <a:p>
            <a:r>
              <a:rPr lang="en-US" sz="1800" dirty="0" smtClean="0"/>
              <a:t>“No running around the pool.”</a:t>
            </a:r>
          </a:p>
          <a:p>
            <a:r>
              <a:rPr lang="en-US" sz="1800" dirty="0" smtClean="0"/>
              <a:t>“Passengers are to check in at the gate 20 minutes</a:t>
            </a:r>
          </a:p>
          <a:p>
            <a:r>
              <a:rPr lang="en-US" sz="1800" dirty="0" smtClean="0"/>
              <a:t> before departure.”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05262" y="4057316"/>
            <a:ext cx="55746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“Talking is </a:t>
            </a:r>
            <a:r>
              <a:rPr lang="en-US" sz="1800" b="1" u="sng" dirty="0" smtClean="0"/>
              <a:t>not allowed</a:t>
            </a:r>
            <a:r>
              <a:rPr lang="en-US" sz="1800" dirty="0" smtClean="0"/>
              <a:t> in class.”</a:t>
            </a:r>
          </a:p>
          <a:p>
            <a:r>
              <a:rPr lang="en-US" sz="1800" dirty="0" smtClean="0"/>
              <a:t>“</a:t>
            </a:r>
            <a:r>
              <a:rPr lang="en-US" sz="1800" b="1" u="sng" dirty="0" smtClean="0"/>
              <a:t>Quiet</a:t>
            </a:r>
            <a:r>
              <a:rPr lang="en-US" sz="1800" dirty="0" smtClean="0"/>
              <a:t> after 11:00 P.M.”</a:t>
            </a:r>
          </a:p>
          <a:p>
            <a:r>
              <a:rPr lang="en-US" sz="1800" dirty="0" smtClean="0"/>
              <a:t>“</a:t>
            </a:r>
            <a:r>
              <a:rPr lang="en-US" sz="1800" b="1" u="sng" dirty="0" smtClean="0"/>
              <a:t>No</a:t>
            </a:r>
            <a:r>
              <a:rPr lang="en-US" sz="1800" dirty="0" smtClean="0"/>
              <a:t> running around the pool.”</a:t>
            </a:r>
          </a:p>
          <a:p>
            <a:r>
              <a:rPr lang="en-US" sz="1800" dirty="0" smtClean="0"/>
              <a:t>“Passengers </a:t>
            </a:r>
            <a:r>
              <a:rPr lang="en-US" sz="1800" b="1" u="sng" dirty="0" smtClean="0"/>
              <a:t>are to</a:t>
            </a:r>
            <a:r>
              <a:rPr lang="en-US" sz="1800" dirty="0" smtClean="0"/>
              <a:t> check in at the gate 20 minutes</a:t>
            </a:r>
          </a:p>
          <a:p>
            <a:r>
              <a:rPr lang="en-US" sz="1800" dirty="0" smtClean="0"/>
              <a:t> before departure.”	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72629" y="3510461"/>
            <a:ext cx="470568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6844629" y="3502520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146423" y="3502520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015996" y="3335414"/>
            <a:ext cx="14705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authoritative 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6950692" y="3335415"/>
            <a:ext cx="9929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diplomatic 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882378"/>
            <a:ext cx="5053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 Cultural Rules/Customs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2419685" y="3189785"/>
            <a:ext cx="49195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Describe situation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Explain rule or custom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Contrast with another more familiar culture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555</Words>
  <Application>Microsoft Macintosh PowerPoint</Application>
  <PresentationFormat>On-screen Show (4:3)</PresentationFormat>
  <Paragraphs>99</Paragraphs>
  <Slides>12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680</cp:revision>
  <dcterms:created xsi:type="dcterms:W3CDTF">2012-11-07T21:33:58Z</dcterms:created>
  <dcterms:modified xsi:type="dcterms:W3CDTF">2012-11-07T21:36:40Z</dcterms:modified>
</cp:coreProperties>
</file>