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075"/>
    <a:srgbClr val="349AA5"/>
    <a:srgbClr val="BD0623"/>
    <a:srgbClr val="9DA5B1"/>
    <a:srgbClr val="FFFFFF"/>
    <a:srgbClr val="E40728"/>
    <a:srgbClr val="386B78"/>
    <a:srgbClr val="3F7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32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EF1C001-7E67-46A4-86DE-9822E40EE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945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E7F6D39-2F56-4863-ABE9-61A2E08E0B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211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278A4FC-290A-4C58-A199-720BB14D1B6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181.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190.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0015881-946F-41AC-81E0-31FF6CD971CE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191.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A923250-CBAB-4FA2-8250-2988D2807F97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07A63F4-AB14-488A-838C-518E1AB5B56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183.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5BA14B8-37F0-42CB-97B6-BA28955F34B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184.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93D1DB0-141D-4151-91F4-868CAC2DC91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185.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C032576-0BD2-4AE2-A000-58021A1FB15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185.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55E33D5-BC72-4C52-9587-C93B9A963DE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187.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32C1769-A516-49CD-8EFF-7057951FE72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188.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C761654-424C-4AFF-B2AD-88143488B39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188.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8:4, page 189.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06E00EB-46D8-49DC-B099-861A58BA49A2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>
            <a:lvl1pPr marL="0" indent="0">
              <a:buNone/>
              <a:defRPr sz="2000"/>
            </a:lvl1pPr>
            <a:lvl2pPr marL="455613" indent="1588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2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6553200" cy="3886200"/>
          </a:xfrm>
        </p:spPr>
        <p:txBody>
          <a:bodyPr/>
          <a:lstStyle>
            <a:lvl1pPr marL="0" indent="0">
              <a:buClr>
                <a:srgbClr val="FFFFFF"/>
              </a:buClr>
              <a:defRPr sz="2000"/>
            </a:lvl1pPr>
            <a:lvl2pPr marL="457200" indent="0">
              <a:buClr>
                <a:srgbClr val="FFFFFF"/>
              </a:buClr>
              <a:defRPr sz="1800"/>
            </a:lvl2pPr>
            <a:lvl3pPr marL="914400" indent="0">
              <a:buClr>
                <a:srgbClr val="FFFFFF"/>
              </a:buClr>
              <a:defRPr sz="1600"/>
            </a:lvl3pPr>
            <a:lvl4pPr marL="1371600" indent="0">
              <a:buClr>
                <a:srgbClr val="FFFFFF"/>
              </a:buClr>
              <a:defRPr sz="1400"/>
            </a:lvl4pPr>
            <a:lvl5pPr marL="1828800" indent="0">
              <a:buClr>
                <a:srgbClr val="FFFFFF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4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3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3"/>
          <p:cNvSpPr>
            <a:spLocks noChangeShapeType="1"/>
          </p:cNvSpPr>
          <p:nvPr userDrawn="1"/>
        </p:nvSpPr>
        <p:spPr bwMode="auto">
          <a:xfrm>
            <a:off x="444500" y="662940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 descr="Top-DP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211138"/>
            <a:ext cx="83947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1354138"/>
            <a:ext cx="4454525" cy="303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1</a:t>
            </a:r>
            <a:endParaRPr lang="en-US" altLang="en-US" smtClean="0"/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1354138" y="4445000"/>
            <a:ext cx="6435725" cy="18034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Agree with condition (what must happen first)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express willingness (nod)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tell what you will do (“when” clause, nod)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check if person agrees (raise brows, lean head forward, hold sign)</a:t>
            </a:r>
          </a:p>
          <a:p>
            <a:pPr eaLnBrk="1" hangingPunct="1"/>
            <a:endParaRPr lang="en-US" altLang="en-US" sz="2800" smtClean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/>
            <a:endParaRPr lang="en-US" altLang="en-US" sz="280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4"/>
          <p:cNvSpPr>
            <a:spLocks noGrp="1"/>
          </p:cNvSpPr>
          <p:nvPr>
            <p:ph idx="1"/>
          </p:nvPr>
        </p:nvSpPr>
        <p:spPr>
          <a:xfrm>
            <a:off x="1574800" y="2116138"/>
            <a:ext cx="6654800" cy="2641600"/>
          </a:xfrm>
        </p:spPr>
        <p:txBody>
          <a:bodyPr/>
          <a:lstStyle/>
          <a:p>
            <a:pPr marL="347663" indent="-347663" eaLnBrk="1" hangingPunct="1"/>
            <a:r>
              <a:rPr lang="en-US" altLang="en-US" b="1" smtClean="0"/>
              <a:t>A: </a:t>
            </a:r>
            <a:r>
              <a:rPr lang="en-US" altLang="en-US" smtClean="0"/>
              <a:t>explain situation, make request</a:t>
            </a:r>
          </a:p>
          <a:p>
            <a:pPr marL="347663" indent="-347663" eaLnBrk="1" hangingPunct="1"/>
            <a:r>
              <a:rPr lang="en-US" altLang="en-US" b="1" smtClean="0"/>
              <a:t>B: </a:t>
            </a:r>
            <a:r>
              <a:rPr lang="en-US" altLang="en-US" smtClean="0"/>
              <a:t>agree with condition (what must happen first)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express willingness (nod)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give condition (raise head and brows, shift to side)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tell what you will do (“when” clause, 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check if person agrees (raise brows, lean head forward, hold sign)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2700" y="2522538"/>
            <a:ext cx="4038600" cy="1812925"/>
          </a:xfrm>
        </p:spPr>
        <p:txBody>
          <a:bodyPr/>
          <a:lstStyle/>
          <a:p>
            <a:pPr marL="347663" indent="-347663" eaLnBrk="1" hangingPunct="1">
              <a:defRPr/>
            </a:pPr>
            <a:r>
              <a:rPr lang="en-US" b="1" dirty="0" smtClean="0"/>
              <a:t>A: </a:t>
            </a:r>
            <a:r>
              <a:rPr lang="en-US" dirty="0" smtClean="0"/>
              <a:t>explain situation, make request</a:t>
            </a:r>
          </a:p>
          <a:p>
            <a:pPr marL="347663" indent="-347663" eaLnBrk="1" hangingPunct="1">
              <a:defRPr/>
            </a:pPr>
            <a:r>
              <a:rPr lang="en-US" b="1" dirty="0" smtClean="0"/>
              <a:t>B: </a:t>
            </a:r>
            <a:r>
              <a:rPr lang="en-US" dirty="0" smtClean="0"/>
              <a:t>agree with condition</a:t>
            </a:r>
          </a:p>
          <a:p>
            <a:pPr marL="576263" indent="-228600" eaLnBrk="1" hangingPunct="1">
              <a:buFont typeface="Arial"/>
              <a:buChar char="•"/>
              <a:defRPr/>
            </a:pPr>
            <a:r>
              <a:rPr lang="en-US" dirty="0" smtClean="0"/>
              <a:t>what must happen first</a:t>
            </a:r>
            <a:br>
              <a:rPr lang="en-US" dirty="0" smtClean="0"/>
            </a:br>
            <a:r>
              <a:rPr lang="en-US" dirty="0" smtClean="0"/>
              <a:t> or</a:t>
            </a:r>
          </a:p>
          <a:p>
            <a:pPr marL="576263" indent="-228600" eaLnBrk="1" hangingPunct="1">
              <a:buFont typeface="Arial"/>
              <a:buChar char="•"/>
              <a:defRPr/>
            </a:pPr>
            <a:r>
              <a:rPr lang="en-US" dirty="0" smtClean="0"/>
              <a:t>what </a:t>
            </a:r>
            <a:r>
              <a:rPr lang="en-US" smtClean="0"/>
              <a:t>is expected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1154113"/>
            <a:ext cx="51657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2</a:t>
            </a:r>
            <a:endParaRPr lang="en-US" altLang="en-US" smtClean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354138" y="4445000"/>
            <a:ext cx="64357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>
                <a:cs typeface="Arial" pitchFamily="34" charset="0"/>
              </a:rPr>
              <a:t>Agree with condition (what must happen first)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>
                <a:cs typeface="Arial" pitchFamily="34" charset="0"/>
              </a:rPr>
              <a:t>express willingness (nod)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>
                <a:cs typeface="Arial" pitchFamily="34" charset="0"/>
              </a:rPr>
              <a:t>tell what you will do (“when” clause, 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>
                <a:cs typeface="Arial" pitchFamily="34" charset="0"/>
              </a:rPr>
              <a:t>check if person agrees (raise brows, lean head forward, hold sign)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800">
              <a:solidFill>
                <a:srgbClr val="0000FF"/>
              </a:solidFill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80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1154113"/>
            <a:ext cx="51657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3</a:t>
            </a:r>
            <a:endParaRPr lang="en-US" altLang="en-US" smtClean="0"/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1354138" y="4445000"/>
            <a:ext cx="6435725" cy="18034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Agree with condition (what must happen first)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express willingness (nod)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tell what you will do (“when” clause, nod)</a:t>
            </a:r>
          </a:p>
          <a:p>
            <a:pPr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check if person agrees (raise brows, lean head forward, hold sign)</a:t>
            </a:r>
          </a:p>
          <a:p>
            <a:pPr eaLnBrk="1" hangingPunct="1"/>
            <a:endParaRPr lang="en-US" altLang="en-US" sz="2800" smtClean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/>
            <a:endParaRPr lang="en-US" altLang="en-US" sz="280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1711325"/>
            <a:ext cx="25781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1858963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658938"/>
            <a:ext cx="2595562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Pair Practice</a:t>
            </a:r>
            <a:endParaRPr lang="en-US" altLang="en-US" smtClean="0"/>
          </a:p>
        </p:txBody>
      </p:sp>
      <p:sp>
        <p:nvSpPr>
          <p:cNvPr id="10245" name="Content Placeholder 3"/>
          <p:cNvSpPr>
            <a:spLocks noGrp="1"/>
          </p:cNvSpPr>
          <p:nvPr>
            <p:ph idx="1"/>
          </p:nvPr>
        </p:nvSpPr>
        <p:spPr>
          <a:xfrm>
            <a:off x="1354138" y="4038600"/>
            <a:ext cx="6570662" cy="1803400"/>
          </a:xfrm>
        </p:spPr>
        <p:txBody>
          <a:bodyPr/>
          <a:lstStyle/>
          <a:p>
            <a:pPr marL="347663" indent="-347663" eaLnBrk="1" hangingPunct="1"/>
            <a:r>
              <a:rPr lang="en-US" altLang="en-US" b="1" smtClean="0">
                <a:cs typeface="Arial" pitchFamily="34" charset="0"/>
              </a:rPr>
              <a:t>A: </a:t>
            </a:r>
            <a:r>
              <a:rPr lang="en-US" altLang="en-US" smtClean="0">
                <a:cs typeface="Arial" pitchFamily="34" charset="0"/>
              </a:rPr>
              <a:t>explain situation, make request</a:t>
            </a:r>
          </a:p>
          <a:p>
            <a:pPr marL="347663" indent="-347663" eaLnBrk="1" hangingPunct="1"/>
            <a:r>
              <a:rPr lang="en-US" altLang="en-US" b="1" smtClean="0">
                <a:cs typeface="Arial" pitchFamily="34" charset="0"/>
              </a:rPr>
              <a:t>B: </a:t>
            </a:r>
            <a:r>
              <a:rPr lang="en-US" altLang="en-US" smtClean="0">
                <a:cs typeface="Arial" pitchFamily="34" charset="0"/>
              </a:rPr>
              <a:t>agree with condition (explain what must happen first)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express willingness (nod)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give condition (raise head and brows, shift to side)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tell what you will do (“when” clause, 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>
                <a:cs typeface="Arial" pitchFamily="34" charset="0"/>
              </a:rPr>
              <a:t>check if person agrees (raise brows, lean head forward, hold sign)</a:t>
            </a:r>
          </a:p>
          <a:p>
            <a:pPr marL="347663" indent="-347663" eaLnBrk="1" hangingPunct="1"/>
            <a:endParaRPr lang="en-US" altLang="en-US" sz="2800" smtClean="0">
              <a:solidFill>
                <a:srgbClr val="0000FF"/>
              </a:solidFill>
              <a:cs typeface="Arial" pitchFamily="34" charset="0"/>
            </a:endParaRPr>
          </a:p>
          <a:p>
            <a:pPr marL="347663" indent="-347663" eaLnBrk="1" hangingPunct="1"/>
            <a:endParaRPr lang="en-US" altLang="en-US" sz="2800" smtClean="0">
              <a:solidFill>
                <a:srgbClr val="0000FF"/>
              </a:solidFill>
            </a:endParaRPr>
          </a:p>
          <a:p>
            <a:pPr marL="347663" indent="-347663" eaLnBrk="1" hangingPunct="1"/>
            <a:endParaRPr lang="en-US" altLang="en-US" smtClean="0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412750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1</a:t>
            </a:r>
            <a:endParaRPr lang="en-US" altLang="en-US" sz="2000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3495675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2</a:t>
            </a:r>
            <a:endParaRPr lang="en-US" altLang="en-US" sz="2000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6365875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3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9" descr="istockphoto_4989081-coup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46163"/>
            <a:ext cx="53340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4</a:t>
            </a:r>
            <a:endParaRPr lang="en-US" altLang="en-US" smtClean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354138" y="4445000"/>
            <a:ext cx="64357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dirty="0">
                <a:cs typeface="Arial" pitchFamily="34" charset="0"/>
              </a:rPr>
              <a:t>Agree with condition (what </a:t>
            </a:r>
            <a:r>
              <a:rPr lang="en-US" altLang="en-US" sz="2000" dirty="0" smtClean="0">
                <a:cs typeface="Arial" pitchFamily="34" charset="0"/>
              </a:rPr>
              <a:t>is expected)</a:t>
            </a:r>
            <a:endParaRPr lang="en-US" altLang="en-US" sz="2000" dirty="0"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express willingness (nod)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tell what </a:t>
            </a:r>
            <a:r>
              <a:rPr lang="en-US" altLang="en-US" sz="2000" dirty="0" smtClean="0">
                <a:cs typeface="Arial" pitchFamily="34" charset="0"/>
              </a:rPr>
              <a:t>is expected (</a:t>
            </a:r>
            <a:r>
              <a:rPr lang="en-US" altLang="en-US" sz="2000" dirty="0">
                <a:cs typeface="Arial" pitchFamily="34" charset="0"/>
              </a:rPr>
              <a:t>“when” clause, 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check if person agrees (raise brows, lean head forward, hold sign)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800" dirty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comput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3" y="1220788"/>
            <a:ext cx="4600575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5</a:t>
            </a:r>
            <a:endParaRPr lang="en-US" altLang="en-US" smtClean="0"/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1354138" y="4445000"/>
            <a:ext cx="6435725" cy="1803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cs typeface="Arial" pitchFamily="34" charset="0"/>
              </a:rPr>
              <a:t>Agree with condition (what is expected)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express willingness (nod)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buFont typeface="Arial" pitchFamily="34" charset="0"/>
              <a:buAutoNum type="arabicPeriod"/>
            </a:pPr>
            <a:r>
              <a:rPr lang="en-US" altLang="en-US" dirty="0">
                <a:cs typeface="Arial" pitchFamily="34" charset="0"/>
              </a:rPr>
              <a:t>tell what is expected (“when” clause, nod)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check </a:t>
            </a:r>
            <a:r>
              <a:rPr lang="en-US" altLang="en-US" dirty="0" smtClean="0">
                <a:cs typeface="Arial" pitchFamily="34" charset="0"/>
              </a:rPr>
              <a:t>if person agrees (raise brows, lean head forward, hold sign)</a:t>
            </a:r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0" descr="comput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3" y="1317625"/>
            <a:ext cx="411797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Request 6</a:t>
            </a:r>
            <a:endParaRPr lang="en-US" altLang="en-US" smtClean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354138" y="4445000"/>
            <a:ext cx="64357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dirty="0">
                <a:cs typeface="Arial" pitchFamily="34" charset="0"/>
              </a:rPr>
              <a:t>Agree with condition (what </a:t>
            </a:r>
            <a:r>
              <a:rPr lang="en-US" altLang="en-US" sz="2000" dirty="0" smtClean="0">
                <a:cs typeface="Arial" pitchFamily="34" charset="0"/>
              </a:rPr>
              <a:t>is expected)</a:t>
            </a:r>
            <a:endParaRPr lang="en-US" altLang="en-US" sz="2000" dirty="0"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express willingness (nod)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>
                <a:cs typeface="Arial" pitchFamily="34" charset="0"/>
              </a:rPr>
              <a:t>tell what is expected (“when” clause, nod)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altLang="en-US" sz="2000" dirty="0" smtClean="0">
                <a:cs typeface="Arial" pitchFamily="34" charset="0"/>
              </a:rPr>
              <a:t>check </a:t>
            </a:r>
            <a:r>
              <a:rPr lang="en-US" altLang="en-US" sz="2000" dirty="0">
                <a:cs typeface="Arial" pitchFamily="34" charset="0"/>
              </a:rPr>
              <a:t>if person agrees (raise brows, lean head forward, hold sign)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800" dirty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9" descr="istockphoto_4989081-coup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6838"/>
            <a:ext cx="3578225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10" descr="comput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1739900"/>
            <a:ext cx="243205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10" descr="computing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788" y="1779588"/>
            <a:ext cx="23844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cs typeface="Arial" pitchFamily="34" charset="0"/>
              </a:rPr>
              <a:t>Pair Practice</a:t>
            </a:r>
            <a:endParaRPr lang="en-US" altLang="en-US" smtClean="0"/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514350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4</a:t>
            </a:r>
            <a:endParaRPr lang="en-US" altLang="en-US" sz="2000"/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3470275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5</a:t>
            </a:r>
            <a:endParaRPr lang="en-US" altLang="en-US" sz="2000"/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6365875" y="3429000"/>
            <a:ext cx="135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>
                <a:cs typeface="Arial" pitchFamily="34" charset="0"/>
              </a:rPr>
              <a:t>Request 6</a:t>
            </a:r>
            <a:endParaRPr lang="en-US" altLang="en-US" sz="2000"/>
          </a:p>
        </p:txBody>
      </p:sp>
      <p:sp>
        <p:nvSpPr>
          <p:cNvPr id="18440" name="Content Placeholder 3"/>
          <p:cNvSpPr>
            <a:spLocks noGrp="1"/>
          </p:cNvSpPr>
          <p:nvPr>
            <p:ph idx="1"/>
          </p:nvPr>
        </p:nvSpPr>
        <p:spPr>
          <a:xfrm>
            <a:off x="1354138" y="4445000"/>
            <a:ext cx="6435725" cy="1803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cs typeface="Arial" pitchFamily="34" charset="0"/>
              </a:rPr>
              <a:t>Agree with condition (what is expected)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express willingness (nod)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give condition (raise head and brows, shift to side)</a:t>
            </a:r>
          </a:p>
          <a:p>
            <a:pPr eaLnBrk="1" hangingPunct="1">
              <a:buFont typeface="Arial" pitchFamily="34" charset="0"/>
              <a:buAutoNum type="arabicPeriod"/>
            </a:pPr>
            <a:r>
              <a:rPr lang="en-US" altLang="en-US" dirty="0">
                <a:cs typeface="Arial" pitchFamily="34" charset="0"/>
              </a:rPr>
              <a:t>tell what is expected (“when” clause, nod)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check </a:t>
            </a:r>
            <a:r>
              <a:rPr lang="en-US" altLang="en-US" dirty="0" smtClean="0">
                <a:cs typeface="Arial" pitchFamily="34" charset="0"/>
              </a:rPr>
              <a:t>if person agrees (raise brows, lean head forward, hold sign)</a:t>
            </a:r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  <a:cs typeface="Arial" pitchFamily="34" charset="0"/>
            </a:endParaRPr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4"/>
          <p:cNvSpPr>
            <a:spLocks noGrp="1"/>
          </p:cNvSpPr>
          <p:nvPr>
            <p:ph idx="1"/>
          </p:nvPr>
        </p:nvSpPr>
        <p:spPr>
          <a:xfrm>
            <a:off x="1574800" y="2116138"/>
            <a:ext cx="6489700" cy="2641600"/>
          </a:xfrm>
        </p:spPr>
        <p:txBody>
          <a:bodyPr/>
          <a:lstStyle/>
          <a:p>
            <a:pPr marL="347663" indent="-347663" eaLnBrk="1" hangingPunct="1"/>
            <a:r>
              <a:rPr lang="en-US" altLang="en-US" b="1" dirty="0" smtClean="0"/>
              <a:t>A: </a:t>
            </a:r>
            <a:r>
              <a:rPr lang="en-US" altLang="en-US" dirty="0" smtClean="0"/>
              <a:t>explain situation, make request</a:t>
            </a:r>
          </a:p>
          <a:p>
            <a:pPr marL="347663" indent="-347663" eaLnBrk="1" hangingPunct="1"/>
            <a:r>
              <a:rPr lang="en-US" altLang="en-US" b="1" dirty="0" smtClean="0"/>
              <a:t>B: </a:t>
            </a:r>
            <a:r>
              <a:rPr lang="en-US" altLang="en-US" dirty="0" smtClean="0"/>
              <a:t>agree with condition (what is expected)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express willingness (nod)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give condition (raise head and brows, shift to side)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tell what is expected (“when” clause, nod)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check </a:t>
            </a:r>
            <a:r>
              <a:rPr lang="en-US" altLang="en-US" dirty="0" smtClean="0">
                <a:cs typeface="Arial" pitchFamily="34" charset="0"/>
              </a:rPr>
              <a:t>if person agrees (raise brows, lean head forward, hold sign)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wnPress Template">
  <a:themeElements>
    <a:clrScheme name="Custom 1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9AA5"/>
      </a:accent1>
      <a:accent2>
        <a:srgbClr val="3A0075"/>
      </a:accent2>
      <a:accent3>
        <a:srgbClr val="BD0623"/>
      </a:accent3>
      <a:accent4>
        <a:srgbClr val="000000"/>
      </a:accent4>
      <a:accent5>
        <a:srgbClr val="BD0623"/>
      </a:accent5>
      <a:accent6>
        <a:srgbClr val="3A0075"/>
      </a:accent6>
      <a:hlink>
        <a:srgbClr val="009999"/>
      </a:hlink>
      <a:folHlink>
        <a:srgbClr val="575A5D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690</Words>
  <Application>Microsoft Macintosh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DawnPress Template</vt:lpstr>
      <vt:lpstr>Request 1</vt:lpstr>
      <vt:lpstr>Request 2</vt:lpstr>
      <vt:lpstr>Request 3</vt:lpstr>
      <vt:lpstr>Pair Practice</vt:lpstr>
      <vt:lpstr>Request 4</vt:lpstr>
      <vt:lpstr>Request 5</vt:lpstr>
      <vt:lpstr>Request 6</vt:lpstr>
      <vt:lpstr>Pair Practice</vt:lpstr>
      <vt:lpstr>PowerPoint Presentation</vt:lpstr>
      <vt:lpstr>PowerPoint Presentation</vt:lpstr>
      <vt:lpstr>PowerPoint Presentation</vt:lpstr>
    </vt:vector>
  </TitlesOfParts>
  <Company>Vividline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Becky Ryan</cp:lastModifiedBy>
  <cp:revision>125</cp:revision>
  <dcterms:created xsi:type="dcterms:W3CDTF">2014-11-12T06:00:43Z</dcterms:created>
  <dcterms:modified xsi:type="dcterms:W3CDTF">2015-08-25T21:10:26Z</dcterms:modified>
</cp:coreProperties>
</file>