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0075"/>
    <a:srgbClr val="349AA5"/>
    <a:srgbClr val="BD0623"/>
    <a:srgbClr val="9DA5B1"/>
    <a:srgbClr val="FFFFFF"/>
    <a:srgbClr val="E40728"/>
    <a:srgbClr val="386B78"/>
    <a:srgbClr val="3F7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-7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8445E95-DD98-4F77-85EC-49F467DFD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873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A38FBD8-9431-46DA-8B30-7C899FBBA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76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0438A07-4564-44B0-BB14-9F72B9DED45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195.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87E7A57-977E-40C3-8FD0-89846B78C019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196.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197.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140DECD-3F3D-47EF-A266-829DC94D76DF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198.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D17891A-A900-46F0-BA20-80065944712A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199.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FB31099-EC2F-4939-A609-610A15617BF4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200.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AD7DE1C-8459-416B-BCEB-31A15A6302DE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201.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485EA63-302C-4B76-BFC7-B85F376D21D8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8:5, page 202.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0CF14CD-885A-4CCD-906C-063355F85744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>
            <a:lvl1pPr marL="0" indent="0">
              <a:buNone/>
              <a:defRPr sz="2000"/>
            </a:lvl1pPr>
            <a:lvl2pPr marL="455613" indent="1588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  <a:prstGeom prst="rect">
            <a:avLst/>
          </a:prstGeom>
        </p:spPr>
        <p:txBody>
          <a:bodyPr vert="horz" anchor="b"/>
          <a:lstStyle>
            <a:lvl1pPr algn="l">
              <a:defRPr sz="2400" b="0">
                <a:solidFill>
                  <a:srgbClr val="3A00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514600"/>
            <a:ext cx="6553200" cy="3886200"/>
          </a:xfrm>
        </p:spPr>
        <p:txBody>
          <a:bodyPr/>
          <a:lstStyle>
            <a:lvl1pPr marL="0" indent="0">
              <a:buClr>
                <a:srgbClr val="FFFFFF"/>
              </a:buClr>
              <a:defRPr sz="2000"/>
            </a:lvl1pPr>
            <a:lvl2pPr marL="457200" indent="0">
              <a:buClr>
                <a:srgbClr val="FFFFFF"/>
              </a:buClr>
              <a:defRPr sz="1800"/>
            </a:lvl2pPr>
            <a:lvl3pPr marL="914400" indent="0">
              <a:buClr>
                <a:srgbClr val="FFFFFF"/>
              </a:buClr>
              <a:defRPr sz="1600"/>
            </a:lvl3pPr>
            <a:lvl4pPr marL="1371600" indent="0">
              <a:buClr>
                <a:srgbClr val="FFFFFF"/>
              </a:buClr>
              <a:defRPr sz="1400"/>
            </a:lvl4pPr>
            <a:lvl5pPr marL="1828800" indent="0">
              <a:buClr>
                <a:srgbClr val="FFFFFF"/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5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79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3"/>
          <p:cNvSpPr>
            <a:spLocks noChangeShapeType="1"/>
          </p:cNvSpPr>
          <p:nvPr userDrawn="1"/>
        </p:nvSpPr>
        <p:spPr bwMode="auto">
          <a:xfrm>
            <a:off x="444500" y="662940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5" descr="Top-DP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211138"/>
            <a:ext cx="83947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9" descr="u08-5s_ff001-none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75" y="2249347"/>
            <a:ext cx="1671638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0" descr="u08-5s_ff001-none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838" y="3637645"/>
            <a:ext cx="167481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5" descr="u08-5s_ff001-none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37" y="5082325"/>
            <a:ext cx="16192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6" descr="u08-5s_ff001-none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413" y="822385"/>
            <a:ext cx="1165225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Content Placeholder 3"/>
          <p:cNvSpPr>
            <a:spLocks noGrp="1"/>
          </p:cNvSpPr>
          <p:nvPr>
            <p:ph idx="1"/>
          </p:nvPr>
        </p:nvSpPr>
        <p:spPr>
          <a:xfrm>
            <a:off x="1092200" y="1371600"/>
            <a:ext cx="1373188" cy="363538"/>
          </a:xfrm>
        </p:spPr>
        <p:txBody>
          <a:bodyPr/>
          <a:lstStyle/>
          <a:p>
            <a:pPr eaLnBrk="1" hangingPunct="1"/>
            <a:r>
              <a:rPr lang="en-US" altLang="en-US" smtClean="0"/>
              <a:t>1.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092200" y="2724150"/>
            <a:ext cx="118903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  <a:ea typeface="+mn-ea"/>
              </a:rPr>
              <a:t>2. 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1092200" y="4075113"/>
            <a:ext cx="1909763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  <a:ea typeface="+mn-ea"/>
              </a:rPr>
              <a:t>3. 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092200" y="5427663"/>
            <a:ext cx="16954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  <a:ea typeface="+mn-ea"/>
              </a:rPr>
              <a:t>4. </a:t>
            </a:r>
          </a:p>
        </p:txBody>
      </p:sp>
      <p:sp>
        <p:nvSpPr>
          <p:cNvPr id="2057" name="Content Placeholder 3"/>
          <p:cNvSpPr txBox="1">
            <a:spLocks/>
          </p:cNvSpPr>
          <p:nvPr/>
        </p:nvSpPr>
        <p:spPr bwMode="auto">
          <a:xfrm>
            <a:off x="3208338" y="1371600"/>
            <a:ext cx="50212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Definition: used to express negation, denial, or refusal</a:t>
            </a:r>
          </a:p>
        </p:txBody>
      </p:sp>
      <p:sp>
        <p:nvSpPr>
          <p:cNvPr id="2058" name="Content Placeholder 3"/>
          <p:cNvSpPr txBox="1">
            <a:spLocks/>
          </p:cNvSpPr>
          <p:nvPr/>
        </p:nvSpPr>
        <p:spPr bwMode="auto">
          <a:xfrm>
            <a:off x="3208338" y="2743200"/>
            <a:ext cx="5029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Definition: to lack something; not present or doesn’t exist.</a:t>
            </a:r>
          </a:p>
        </p:txBody>
      </p:sp>
      <p:sp>
        <p:nvSpPr>
          <p:cNvPr id="2059" name="Content Placeholder 3"/>
          <p:cNvSpPr txBox="1">
            <a:spLocks/>
          </p:cNvSpPr>
          <p:nvPr/>
        </p:nvSpPr>
        <p:spPr bwMode="auto">
          <a:xfrm>
            <a:off x="3208338" y="4030663"/>
            <a:ext cx="50212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</a:t>
            </a:r>
            <a:r>
              <a:rPr lang="en-US" altLang="en-US" sz="2000">
                <a:sym typeface="Wingdings" pitchFamily="2" charset="2"/>
              </a:rPr>
              <a:t>: (</a:t>
            </a:r>
            <a:r>
              <a:rPr lang="en-US" altLang="en-US" sz="2000"/>
              <a:t>gesture) to warn or advise against doing something</a:t>
            </a:r>
          </a:p>
        </p:txBody>
      </p:sp>
      <p:sp>
        <p:nvSpPr>
          <p:cNvPr id="2060" name="Content Placeholder 3"/>
          <p:cNvSpPr txBox="1">
            <a:spLocks/>
          </p:cNvSpPr>
          <p:nvPr/>
        </p:nvSpPr>
        <p:spPr bwMode="auto">
          <a:xfrm>
            <a:off x="3208338" y="5410200"/>
            <a:ext cx="533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Definition: not yet completed or accomplished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7" descr="u08-5s_ff003-refuse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625" y="4143468"/>
            <a:ext cx="1722438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8" descr="u08-5s_ff003-refuse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2479675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" descr="u08-5s_ff003-refuse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076" y="936556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Content Placeholder 3"/>
          <p:cNvSpPr>
            <a:spLocks noGrp="1"/>
          </p:cNvSpPr>
          <p:nvPr>
            <p:ph idx="1"/>
          </p:nvPr>
        </p:nvSpPr>
        <p:spPr>
          <a:xfrm>
            <a:off x="1123950" y="1371600"/>
            <a:ext cx="2114550" cy="641350"/>
          </a:xfrm>
        </p:spPr>
        <p:txBody>
          <a:bodyPr/>
          <a:lstStyle/>
          <a:p>
            <a:pPr eaLnBrk="1" hangingPunct="1"/>
            <a:r>
              <a:rPr lang="en-US" altLang="en-US" smtClean="0"/>
              <a:t>5.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123950" y="3035300"/>
            <a:ext cx="1565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  <a:ea typeface="+mn-ea"/>
              </a:rPr>
              <a:t>6. 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1123950" y="4522788"/>
            <a:ext cx="182403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  <a:ea typeface="+mn-ea"/>
              </a:rPr>
              <a:t>7. </a:t>
            </a:r>
          </a:p>
        </p:txBody>
      </p:sp>
      <p:sp>
        <p:nvSpPr>
          <p:cNvPr id="3079" name="Content Placeholder 3"/>
          <p:cNvSpPr txBox="1">
            <a:spLocks/>
          </p:cNvSpPr>
          <p:nvPr/>
        </p:nvSpPr>
        <p:spPr bwMode="auto">
          <a:xfrm>
            <a:off x="3055938" y="1371600"/>
            <a:ext cx="518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Definition: to have no desire to; </a:t>
            </a:r>
            <a:br>
              <a:rPr lang="en-US" altLang="en-US" sz="2000"/>
            </a:br>
            <a:r>
              <a:rPr lang="en-US" altLang="en-US" sz="2000"/>
              <a:t>to have no interest in doing something</a:t>
            </a:r>
          </a:p>
        </p:txBody>
      </p:sp>
      <p:sp>
        <p:nvSpPr>
          <p:cNvPr id="3080" name="Content Placeholder 3"/>
          <p:cNvSpPr txBox="1">
            <a:spLocks/>
          </p:cNvSpPr>
          <p:nvPr/>
        </p:nvSpPr>
        <p:spPr bwMode="auto">
          <a:xfrm>
            <a:off x="3055938" y="3065463"/>
            <a:ext cx="518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Definition: to prohibit; to forbid; to not allow</a:t>
            </a:r>
          </a:p>
        </p:txBody>
      </p:sp>
      <p:sp>
        <p:nvSpPr>
          <p:cNvPr id="3081" name="Content Placeholder 3"/>
          <p:cNvSpPr txBox="1">
            <a:spLocks/>
          </p:cNvSpPr>
          <p:nvPr/>
        </p:nvSpPr>
        <p:spPr bwMode="auto">
          <a:xfrm>
            <a:off x="3055938" y="4519613"/>
            <a:ext cx="51736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2000"/>
              <a:t>Definition: to refuse; not willing to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4838" y="1592263"/>
            <a:ext cx="5394325" cy="3673475"/>
          </a:xfrm>
        </p:spPr>
        <p:txBody>
          <a:bodyPr/>
          <a:lstStyle/>
          <a:p>
            <a:pPr marL="347663" indent="-347663" eaLnBrk="1" hangingPunct="1">
              <a:buFontTx/>
              <a:buAutoNum type="arabicPeriod"/>
            </a:pPr>
            <a:r>
              <a:rPr lang="en-US" altLang="en-US" smtClean="0"/>
              <a:t>I don’</a:t>
            </a:r>
            <a:r>
              <a:rPr lang="en-US" altLang="ja-JP" smtClean="0"/>
              <a:t>t have your phone number.</a:t>
            </a:r>
          </a:p>
          <a:p>
            <a:pPr marL="347663" indent="-347663" eaLnBrk="1" hangingPunct="1">
              <a:buFontTx/>
              <a:buAutoNum type="arabicPeriod"/>
            </a:pPr>
            <a:r>
              <a:rPr lang="en-US" altLang="en-US" smtClean="0"/>
              <a:t>My nephew won’</a:t>
            </a:r>
            <a:r>
              <a:rPr lang="en-US" altLang="ja-JP" smtClean="0"/>
              <a:t>t eat peas.</a:t>
            </a:r>
          </a:p>
          <a:p>
            <a:pPr marL="347663" indent="-347663" eaLnBrk="1" hangingPunct="1">
              <a:buFontTx/>
              <a:buAutoNum type="arabicPeriod"/>
            </a:pPr>
            <a:endParaRPr lang="en-US" altLang="ja-JP" smtClean="0"/>
          </a:p>
          <a:p>
            <a:pPr marL="347663" indent="-347663" eaLnBrk="1" hangingPunct="1"/>
            <a:r>
              <a:rPr lang="en-US" altLang="en-US" b="1" smtClean="0"/>
              <a:t>Translating negative sentences</a:t>
            </a:r>
            <a:endParaRPr lang="en-US" altLang="en-US" u="sng" smtClean="0"/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time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location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name the topic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end with a negation (shake head)</a:t>
            </a:r>
            <a:endParaRPr lang="en-US" altLang="en-US" u="sng" smtClean="0"/>
          </a:p>
          <a:p>
            <a:pPr marL="347663" indent="-347663" eaLnBrk="1" hangingPunct="1"/>
            <a:endParaRPr lang="en-US" altLang="en-US" u="sng" smtClean="0"/>
          </a:p>
          <a:p>
            <a:pPr marL="347663" indent="-347663" eaLnBrk="1" hangingPunct="1"/>
            <a:r>
              <a:rPr lang="en-US" altLang="en-US" smtClean="0"/>
              <a:t>Be mindful there may be exceptions.</a:t>
            </a:r>
            <a:endParaRPr lang="en-US" altLang="ja-JP" smtClean="0"/>
          </a:p>
          <a:p>
            <a:pPr marL="347663" indent="-347663" eaLnBrk="1" hangingPunct="1">
              <a:spcAft>
                <a:spcPts val="1800"/>
              </a:spcAft>
            </a:pPr>
            <a:r>
              <a:rPr lang="en-US" altLang="ja-JP" smtClean="0"/>
              <a:t> </a:t>
            </a:r>
          </a:p>
          <a:p>
            <a:pPr marL="347663" indent="-347663" eaLnBrk="1" hangingPunct="1">
              <a:spcAft>
                <a:spcPts val="1800"/>
              </a:spcAft>
              <a:buFontTx/>
              <a:buAutoNum type="arabicPeriod"/>
            </a:pPr>
            <a:endParaRPr lang="en-US" altLang="ja-JP" smtClean="0"/>
          </a:p>
          <a:p>
            <a:pPr marL="347663" indent="-347663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4838" y="1592263"/>
            <a:ext cx="5394325" cy="3673475"/>
          </a:xfrm>
        </p:spPr>
        <p:txBody>
          <a:bodyPr/>
          <a:lstStyle/>
          <a:p>
            <a:pPr marL="347663" indent="-347663" eaLnBrk="1" hangingPunct="1">
              <a:buFontTx/>
              <a:buAutoNum type="arabicPeriod" startAt="3"/>
            </a:pPr>
            <a:r>
              <a:rPr lang="en-US" altLang="en-US" smtClean="0"/>
              <a:t>There is no class Thursday.</a:t>
            </a:r>
          </a:p>
          <a:p>
            <a:pPr marL="347663" indent="-347663" eaLnBrk="1" hangingPunct="1">
              <a:buFontTx/>
              <a:buAutoNum type="arabicPeriod" startAt="3"/>
            </a:pPr>
            <a:r>
              <a:rPr lang="en-US" altLang="en-US" smtClean="0"/>
              <a:t>Don’</a:t>
            </a:r>
            <a:r>
              <a:rPr lang="en-US" altLang="ja-JP" smtClean="0"/>
              <a:t>t chew your nails.</a:t>
            </a:r>
          </a:p>
          <a:p>
            <a:pPr marL="347663" indent="-347663" eaLnBrk="1" hangingPunct="1">
              <a:buFontTx/>
              <a:buAutoNum type="arabicPeriod" startAt="3"/>
            </a:pPr>
            <a:endParaRPr lang="en-US" altLang="ja-JP" smtClean="0"/>
          </a:p>
          <a:p>
            <a:pPr marL="347663" indent="-347663" eaLnBrk="1" hangingPunct="1"/>
            <a:r>
              <a:rPr lang="en-US" altLang="en-US" b="1" smtClean="0"/>
              <a:t>Translating negative sentences</a:t>
            </a:r>
            <a:endParaRPr lang="en-US" altLang="en-US" u="sng" smtClean="0"/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time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location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name the topic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end with a negation (shake head)</a:t>
            </a:r>
            <a:endParaRPr lang="en-US" altLang="en-US" u="sng" smtClean="0"/>
          </a:p>
          <a:p>
            <a:pPr marL="347663" indent="-347663" eaLnBrk="1" hangingPunct="1"/>
            <a:endParaRPr lang="en-US" altLang="en-US" u="sng" smtClean="0"/>
          </a:p>
          <a:p>
            <a:pPr marL="347663" indent="-347663" eaLnBrk="1" hangingPunct="1"/>
            <a:r>
              <a:rPr lang="en-US" altLang="en-US" smtClean="0"/>
              <a:t>Be mindful there may be exceptions.</a:t>
            </a:r>
            <a:endParaRPr lang="en-US" altLang="ja-JP" smtClean="0"/>
          </a:p>
          <a:p>
            <a:pPr marL="347663" indent="-347663" eaLnBrk="1" hangingPunct="1">
              <a:spcAft>
                <a:spcPts val="1800"/>
              </a:spcAft>
            </a:pPr>
            <a:r>
              <a:rPr lang="en-US" altLang="ja-JP" smtClean="0"/>
              <a:t> </a:t>
            </a:r>
          </a:p>
          <a:p>
            <a:pPr marL="347663" indent="-347663" eaLnBrk="1" hangingPunct="1">
              <a:spcAft>
                <a:spcPts val="1800"/>
              </a:spcAft>
              <a:buFontTx/>
              <a:buAutoNum type="arabicPeriod"/>
            </a:pPr>
            <a:endParaRPr lang="en-US" altLang="ja-JP" smtClean="0"/>
          </a:p>
          <a:p>
            <a:pPr marL="347663" indent="-347663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4838" y="1592263"/>
            <a:ext cx="5394325" cy="3673475"/>
          </a:xfrm>
        </p:spPr>
        <p:txBody>
          <a:bodyPr/>
          <a:lstStyle/>
          <a:p>
            <a:pPr marL="347663" indent="-347663" eaLnBrk="1" hangingPunct="1">
              <a:buFontTx/>
              <a:buAutoNum type="arabicPeriod" startAt="5"/>
            </a:pPr>
            <a:r>
              <a:rPr lang="en-US" altLang="en-US" smtClean="0"/>
              <a:t>You can’</a:t>
            </a:r>
            <a:r>
              <a:rPr lang="en-US" altLang="ja-JP" smtClean="0"/>
              <a:t>t smoke in restaurants.</a:t>
            </a:r>
          </a:p>
          <a:p>
            <a:pPr marL="347663" indent="-347663" eaLnBrk="1" hangingPunct="1">
              <a:buFontTx/>
              <a:buAutoNum type="arabicPeriod" startAt="5"/>
            </a:pPr>
            <a:r>
              <a:rPr lang="en-US" altLang="en-US" smtClean="0"/>
              <a:t>I haven’</a:t>
            </a:r>
            <a:r>
              <a:rPr lang="en-US" altLang="ja-JP" smtClean="0"/>
              <a:t>t met your mother.</a:t>
            </a:r>
          </a:p>
          <a:p>
            <a:pPr marL="347663" indent="-347663" eaLnBrk="1" hangingPunct="1">
              <a:buFontTx/>
              <a:buAutoNum type="arabicPeriod" startAt="3"/>
            </a:pPr>
            <a:endParaRPr lang="en-US" altLang="ja-JP" smtClean="0"/>
          </a:p>
          <a:p>
            <a:pPr marL="347663" indent="-347663" eaLnBrk="1" hangingPunct="1"/>
            <a:r>
              <a:rPr lang="en-US" altLang="en-US" b="1" smtClean="0"/>
              <a:t>Translating negative sentences</a:t>
            </a:r>
            <a:endParaRPr lang="en-US" altLang="en-US" u="sng" smtClean="0"/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time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location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name the topic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end with a negation (shake head)</a:t>
            </a:r>
            <a:endParaRPr lang="en-US" altLang="en-US" u="sng" smtClean="0"/>
          </a:p>
          <a:p>
            <a:pPr marL="347663" indent="-347663" eaLnBrk="1" hangingPunct="1"/>
            <a:endParaRPr lang="en-US" altLang="en-US" u="sng" smtClean="0"/>
          </a:p>
          <a:p>
            <a:pPr marL="347663" indent="-347663" eaLnBrk="1" hangingPunct="1"/>
            <a:r>
              <a:rPr lang="en-US" altLang="en-US" smtClean="0"/>
              <a:t>Be mindful there may be exceptions.</a:t>
            </a:r>
            <a:endParaRPr lang="en-US" altLang="ja-JP" smtClean="0"/>
          </a:p>
          <a:p>
            <a:pPr marL="347663" indent="-347663" eaLnBrk="1" hangingPunct="1">
              <a:spcAft>
                <a:spcPts val="1800"/>
              </a:spcAft>
            </a:pPr>
            <a:r>
              <a:rPr lang="en-US" altLang="ja-JP" smtClean="0"/>
              <a:t> </a:t>
            </a:r>
          </a:p>
          <a:p>
            <a:pPr marL="347663" indent="-347663" eaLnBrk="1" hangingPunct="1">
              <a:spcAft>
                <a:spcPts val="1800"/>
              </a:spcAft>
              <a:buFontTx/>
              <a:buAutoNum type="arabicPeriod"/>
            </a:pPr>
            <a:endParaRPr lang="en-US" altLang="ja-JP" smtClean="0"/>
          </a:p>
          <a:p>
            <a:pPr marL="347663" indent="-347663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4838" y="1592263"/>
            <a:ext cx="5394325" cy="3673475"/>
          </a:xfrm>
        </p:spPr>
        <p:txBody>
          <a:bodyPr/>
          <a:lstStyle/>
          <a:p>
            <a:pPr marL="347663" indent="-347663" eaLnBrk="1" hangingPunct="1">
              <a:buFontTx/>
              <a:buAutoNum type="arabicPeriod" startAt="7"/>
            </a:pPr>
            <a:r>
              <a:rPr lang="en-US" altLang="en-US" smtClean="0"/>
              <a:t>Don’t forget to bring your book.</a:t>
            </a:r>
          </a:p>
          <a:p>
            <a:pPr marL="347663" indent="-347663" eaLnBrk="1" hangingPunct="1">
              <a:buFontTx/>
              <a:buAutoNum type="arabicPeriod" startAt="7"/>
            </a:pPr>
            <a:r>
              <a:rPr lang="en-US" altLang="en-US" smtClean="0"/>
              <a:t>I don’</a:t>
            </a:r>
            <a:r>
              <a:rPr lang="en-US" altLang="ja-JP" smtClean="0"/>
              <a:t>t want Jack to come.</a:t>
            </a:r>
          </a:p>
          <a:p>
            <a:pPr marL="347663" indent="-347663" eaLnBrk="1" hangingPunct="1">
              <a:buFontTx/>
              <a:buAutoNum type="arabicPeriod" startAt="3"/>
            </a:pPr>
            <a:endParaRPr lang="en-US" altLang="ja-JP" smtClean="0"/>
          </a:p>
          <a:p>
            <a:pPr marL="347663" indent="-347663" eaLnBrk="1" hangingPunct="1"/>
            <a:r>
              <a:rPr lang="en-US" altLang="en-US" b="1" smtClean="0"/>
              <a:t>Translating negative sentences</a:t>
            </a:r>
            <a:endParaRPr lang="en-US" altLang="en-US" u="sng" smtClean="0"/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time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location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name the topic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end with a negation (shake head)</a:t>
            </a:r>
            <a:endParaRPr lang="en-US" altLang="en-US" u="sng" smtClean="0"/>
          </a:p>
          <a:p>
            <a:pPr marL="347663" indent="-347663" eaLnBrk="1" hangingPunct="1"/>
            <a:endParaRPr lang="en-US" altLang="en-US" u="sng" smtClean="0"/>
          </a:p>
          <a:p>
            <a:pPr marL="347663" indent="-347663" eaLnBrk="1" hangingPunct="1"/>
            <a:r>
              <a:rPr lang="en-US" altLang="en-US" smtClean="0"/>
              <a:t>Be mindful there may be exceptions.</a:t>
            </a:r>
            <a:endParaRPr lang="en-US" altLang="ja-JP" smtClean="0"/>
          </a:p>
          <a:p>
            <a:pPr marL="347663" indent="-347663" eaLnBrk="1" hangingPunct="1">
              <a:spcAft>
                <a:spcPts val="1800"/>
              </a:spcAft>
            </a:pPr>
            <a:r>
              <a:rPr lang="en-US" altLang="ja-JP" smtClean="0"/>
              <a:t> </a:t>
            </a:r>
          </a:p>
          <a:p>
            <a:pPr marL="347663" indent="-347663" eaLnBrk="1" hangingPunct="1">
              <a:spcAft>
                <a:spcPts val="1800"/>
              </a:spcAft>
              <a:buFontTx/>
              <a:buAutoNum type="arabicPeriod"/>
            </a:pPr>
            <a:endParaRPr lang="en-US" altLang="ja-JP" smtClean="0"/>
          </a:p>
          <a:p>
            <a:pPr marL="347663" indent="-347663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4838" y="1592263"/>
            <a:ext cx="5394325" cy="3673475"/>
          </a:xfrm>
        </p:spPr>
        <p:txBody>
          <a:bodyPr/>
          <a:lstStyle/>
          <a:p>
            <a:pPr marL="457200" indent="-457200" eaLnBrk="1" hangingPunct="1">
              <a:buFontTx/>
              <a:buAutoNum type="arabicPeriod" startAt="9"/>
            </a:pPr>
            <a:r>
              <a:rPr lang="en-US" altLang="en-US" smtClean="0"/>
              <a:t>I didn’</a:t>
            </a:r>
            <a:r>
              <a:rPr lang="en-US" altLang="ja-JP" smtClean="0"/>
              <a:t>t finish my homework.</a:t>
            </a:r>
          </a:p>
          <a:p>
            <a:pPr marL="457200" indent="-457200" eaLnBrk="1" hangingPunct="1">
              <a:buFontTx/>
              <a:buAutoNum type="arabicPeriod" startAt="9"/>
            </a:pPr>
            <a:r>
              <a:rPr lang="en-US" altLang="en-US" smtClean="0"/>
              <a:t>These cookies are sugar free.</a:t>
            </a:r>
          </a:p>
          <a:p>
            <a:pPr marL="457200" indent="-457200" eaLnBrk="1" hangingPunct="1">
              <a:buFontTx/>
              <a:buAutoNum type="arabicPeriod" startAt="9"/>
            </a:pPr>
            <a:endParaRPr lang="en-US" altLang="ja-JP" smtClean="0"/>
          </a:p>
          <a:p>
            <a:pPr marL="457200" indent="-457200" eaLnBrk="1" hangingPunct="1"/>
            <a:r>
              <a:rPr lang="en-US" altLang="en-US" b="1" smtClean="0"/>
              <a:t>Translating negative sentences</a:t>
            </a:r>
            <a:endParaRPr lang="en-US" altLang="en-US" u="sng" smtClean="0"/>
          </a:p>
          <a:p>
            <a:pPr marL="457200" indent="-457200" eaLnBrk="1" hangingPunct="1">
              <a:buFontTx/>
              <a:buChar char="•"/>
            </a:pPr>
            <a:r>
              <a:rPr lang="en-US" altLang="en-US" smtClean="0"/>
              <a:t>establish time if specified (raise brows)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mtClean="0"/>
              <a:t>establish location if specified (raise brows)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mtClean="0"/>
              <a:t>name the topic (raise brows)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 smtClean="0"/>
              <a:t>end with a negation (shake head)</a:t>
            </a:r>
            <a:endParaRPr lang="en-US" altLang="en-US" u="sng" smtClean="0"/>
          </a:p>
          <a:p>
            <a:pPr marL="457200" indent="-457200" eaLnBrk="1" hangingPunct="1"/>
            <a:endParaRPr lang="en-US" altLang="en-US" u="sng" smtClean="0"/>
          </a:p>
          <a:p>
            <a:pPr marL="457200" indent="-457200" eaLnBrk="1" hangingPunct="1"/>
            <a:r>
              <a:rPr lang="en-US" altLang="en-US" smtClean="0"/>
              <a:t>Be mindful there may be exceptions.</a:t>
            </a:r>
            <a:endParaRPr lang="en-US" altLang="ja-JP" smtClean="0"/>
          </a:p>
          <a:p>
            <a:pPr marL="457200" indent="-457200" eaLnBrk="1" hangingPunct="1">
              <a:spcAft>
                <a:spcPts val="1800"/>
              </a:spcAft>
            </a:pPr>
            <a:r>
              <a:rPr lang="en-US" altLang="ja-JP" smtClean="0"/>
              <a:t> </a:t>
            </a:r>
          </a:p>
          <a:p>
            <a:pPr marL="457200" indent="-457200" eaLnBrk="1" hangingPunct="1">
              <a:spcAft>
                <a:spcPts val="1800"/>
              </a:spcAft>
              <a:buFontTx/>
              <a:buAutoNum type="arabicPeriod"/>
            </a:pPr>
            <a:endParaRPr lang="en-US" altLang="ja-JP" smtClean="0"/>
          </a:p>
          <a:p>
            <a:pPr marL="457200" indent="-457200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4838" y="1592263"/>
            <a:ext cx="5394325" cy="3673475"/>
          </a:xfrm>
        </p:spPr>
        <p:txBody>
          <a:bodyPr/>
          <a:lstStyle/>
          <a:p>
            <a:pPr marL="347663" indent="-347663" eaLnBrk="1" hangingPunct="1">
              <a:buFontTx/>
              <a:buAutoNum type="arabicPeriod" startAt="11"/>
            </a:pPr>
            <a:r>
              <a:rPr lang="en-US" altLang="en-US" smtClean="0"/>
              <a:t> You don’t have to pay me back.</a:t>
            </a:r>
          </a:p>
          <a:p>
            <a:pPr marL="347663" indent="-347663" eaLnBrk="1" hangingPunct="1">
              <a:buFontTx/>
              <a:buAutoNum type="arabicPeriod" startAt="11"/>
            </a:pPr>
            <a:r>
              <a:rPr lang="en-US" altLang="en-US" smtClean="0"/>
              <a:t> You should not read her mail.</a:t>
            </a:r>
          </a:p>
          <a:p>
            <a:pPr marL="347663" indent="-347663" eaLnBrk="1" hangingPunct="1">
              <a:buFontTx/>
              <a:buAutoNum type="arabicPeriod" startAt="9"/>
            </a:pPr>
            <a:endParaRPr lang="en-US" altLang="ja-JP" smtClean="0"/>
          </a:p>
          <a:p>
            <a:pPr marL="347663" indent="-347663" eaLnBrk="1" hangingPunct="1"/>
            <a:r>
              <a:rPr lang="en-US" altLang="en-US" b="1" smtClean="0"/>
              <a:t>Translating negative sentences</a:t>
            </a:r>
            <a:endParaRPr lang="en-US" altLang="en-US" u="sng" smtClean="0"/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time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establish location if specified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name the topic (raise brows)</a:t>
            </a:r>
          </a:p>
          <a:p>
            <a:pPr marL="347663" indent="-347663" eaLnBrk="1" hangingPunct="1">
              <a:buFontTx/>
              <a:buChar char="•"/>
            </a:pPr>
            <a:r>
              <a:rPr lang="en-US" altLang="en-US" smtClean="0"/>
              <a:t>end with a negation (shake head)</a:t>
            </a:r>
            <a:endParaRPr lang="en-US" altLang="en-US" u="sng" smtClean="0"/>
          </a:p>
          <a:p>
            <a:pPr marL="347663" indent="-347663" eaLnBrk="1" hangingPunct="1"/>
            <a:endParaRPr lang="en-US" altLang="en-US" u="sng" smtClean="0"/>
          </a:p>
          <a:p>
            <a:pPr marL="347663" indent="-347663" eaLnBrk="1" hangingPunct="1"/>
            <a:r>
              <a:rPr lang="en-US" altLang="en-US" smtClean="0"/>
              <a:t>Be mindful there may be exceptions.</a:t>
            </a:r>
            <a:endParaRPr lang="en-US" altLang="ja-JP" smtClean="0"/>
          </a:p>
          <a:p>
            <a:pPr marL="347663" indent="-347663" eaLnBrk="1" hangingPunct="1">
              <a:spcAft>
                <a:spcPts val="1800"/>
              </a:spcAft>
            </a:pPr>
            <a:r>
              <a:rPr lang="en-US" altLang="ja-JP" smtClean="0"/>
              <a:t> </a:t>
            </a:r>
          </a:p>
          <a:p>
            <a:pPr marL="347663" indent="-347663" eaLnBrk="1" hangingPunct="1">
              <a:spcAft>
                <a:spcPts val="1800"/>
              </a:spcAft>
              <a:buFontTx/>
              <a:buAutoNum type="arabicPeriod"/>
            </a:pPr>
            <a:endParaRPr lang="en-US" altLang="ja-JP" smtClean="0"/>
          </a:p>
          <a:p>
            <a:pPr marL="347663" indent="-347663" eaLnBrk="1" hangingPunct="1">
              <a:buFontTx/>
              <a:buAutoNum type="arabicPeriod"/>
            </a:pPr>
            <a:endParaRPr lang="en-US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wnPress Template">
  <a:themeElements>
    <a:clrScheme name="Custom 1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49AA5"/>
      </a:accent1>
      <a:accent2>
        <a:srgbClr val="3A0075"/>
      </a:accent2>
      <a:accent3>
        <a:srgbClr val="BD0623"/>
      </a:accent3>
      <a:accent4>
        <a:srgbClr val="000000"/>
      </a:accent4>
      <a:accent5>
        <a:srgbClr val="BD0623"/>
      </a:accent5>
      <a:accent6>
        <a:srgbClr val="3A0075"/>
      </a:accent6>
      <a:hlink>
        <a:srgbClr val="009999"/>
      </a:hlink>
      <a:folHlink>
        <a:srgbClr val="575A5D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478</Words>
  <Application>Microsoft Macintosh PowerPoint</Application>
  <PresentationFormat>On-screen Show (4:3)</PresentationFormat>
  <Paragraphs>96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DawnPress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Vividline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Becky Ryan</cp:lastModifiedBy>
  <cp:revision>124</cp:revision>
  <dcterms:created xsi:type="dcterms:W3CDTF">2014-11-12T06:04:17Z</dcterms:created>
  <dcterms:modified xsi:type="dcterms:W3CDTF">2015-02-13T01:00:33Z</dcterms:modified>
</cp:coreProperties>
</file>