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3A0075"/>
    <a:srgbClr val="349AA5"/>
    <a:srgbClr val="BD0623"/>
    <a:srgbClr val="9DA5B1"/>
    <a:srgbClr val="FFFFFF"/>
    <a:srgbClr val="E40728"/>
    <a:srgbClr val="386B78"/>
    <a:srgbClr val="3F7886"/>
    <a:srgbClr val="411A85"/>
    <a:srgbClr val="437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32" autoAdjust="0"/>
    <p:restoredTop sz="96627" autoAdjust="0"/>
  </p:normalViewPr>
  <p:slideViewPr>
    <p:cSldViewPr snapToGrid="0">
      <p:cViewPr>
        <p:scale>
          <a:sx n="100" d="100"/>
          <a:sy n="100" d="100"/>
        </p:scale>
        <p:origin x="-2464" y="-736"/>
      </p:cViewPr>
      <p:guideLst>
        <p:guide orient="horz" pos="2160"/>
        <p:guide pos="28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5" d="100"/>
          <a:sy n="135" d="100"/>
        </p:scale>
        <p:origin x="-1872" y="-12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Signing Naturally Units 7-12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220342-D2B8-4D43-A5CA-FFE8A6D033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6738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067987" y="1996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Signing Naturally Units 7-12</a:t>
            </a:r>
            <a:endParaRPr lang="en-US" dirty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79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1534" y="448039"/>
            <a:ext cx="7860813" cy="58956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</p:sp>
      <p:sp>
        <p:nvSpPr>
          <p:cNvPr id="3379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67986" y="6343649"/>
            <a:ext cx="6452711" cy="28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79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4C395A-C905-3A46-8DF8-AADB64E43B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311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2.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17.</a:t>
            </a:r>
            <a:endParaRPr lang="en-US" dirty="0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51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18.</a:t>
            </a:r>
            <a:endParaRPr lang="en-US" dirty="0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70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19.</a:t>
            </a:r>
            <a:endParaRPr lang="en-US" dirty="0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58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20.</a:t>
            </a:r>
            <a:endParaRPr lang="en-US" dirty="0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95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Pre-Unit, page 21.</a:t>
            </a:r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63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2.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90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2.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26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2.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22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7.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81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9.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2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11.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73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13.</a:t>
            </a:r>
            <a:endParaRPr lang="en-US" dirty="0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11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Pre-Unit, page 14.</a:t>
            </a:r>
            <a:endParaRPr lang="en-US" dirty="0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Signing Naturally Units 7-12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8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0">
                <a:solidFill>
                  <a:srgbClr val="3A00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>
            <a:lvl1pPr marL="0" indent="0">
              <a:buNone/>
              <a:defRPr sz="2000"/>
            </a:lvl1pPr>
            <a:lvl2pPr marL="455613" indent="1588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0">
                <a:solidFill>
                  <a:srgbClr val="3A00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514600"/>
            <a:ext cx="6553200" cy="3886200"/>
          </a:xfrm>
        </p:spPr>
        <p:txBody>
          <a:bodyPr/>
          <a:lstStyle>
            <a:lvl1pPr marL="0" indent="0">
              <a:buClr>
                <a:srgbClr val="FFFFFF"/>
              </a:buClr>
              <a:defRPr sz="2000"/>
            </a:lvl1pPr>
            <a:lvl2pPr marL="457200" indent="0">
              <a:buClr>
                <a:srgbClr val="FFFFFF"/>
              </a:buClr>
              <a:defRPr sz="1800"/>
            </a:lvl2pPr>
            <a:lvl3pPr marL="914400" indent="0">
              <a:buClr>
                <a:srgbClr val="FFFFFF"/>
              </a:buClr>
              <a:defRPr sz="1600"/>
            </a:lvl3pPr>
            <a:lvl4pPr marL="1371600" indent="0">
              <a:buClr>
                <a:srgbClr val="FFFFFF"/>
              </a:buClr>
              <a:defRPr sz="1400"/>
            </a:lvl4pPr>
            <a:lvl5pPr marL="1828800" indent="0">
              <a:buClr>
                <a:srgbClr val="FFFFFF"/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Line 23"/>
          <p:cNvSpPr>
            <a:spLocks noChangeShapeType="1"/>
          </p:cNvSpPr>
          <p:nvPr userDrawn="1"/>
        </p:nvSpPr>
        <p:spPr bwMode="auto">
          <a:xfrm>
            <a:off x="444500" y="662940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Top-DP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55600" y="211666"/>
            <a:ext cx="8394701" cy="177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5" r:id="rId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Fingerspell the Names</a:t>
            </a:r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idx="1"/>
          </p:nvPr>
        </p:nvSpPr>
        <p:spPr>
          <a:xfrm>
            <a:off x="1616602" y="2115610"/>
            <a:ext cx="4207934" cy="1913467"/>
          </a:xfrm>
        </p:spPr>
        <p:txBody>
          <a:bodyPr/>
          <a:lstStyle/>
          <a:p>
            <a:pPr marL="287338" indent="-287338">
              <a:buAutoNum type="arabicPeriod"/>
              <a:tabLst>
                <a:tab pos="1600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Ann  	Marla</a:t>
            </a:r>
          </a:p>
          <a:p>
            <a:pPr marL="287338" indent="-287338">
              <a:buAutoNum type="arabicPeriod"/>
              <a:tabLst>
                <a:tab pos="1600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Vera  	Emma</a:t>
            </a:r>
          </a:p>
          <a:p>
            <a:pPr marL="287338" indent="-287338">
              <a:buAutoNum type="arabicPeriod"/>
              <a:tabLst>
                <a:tab pos="1600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Lisa	Sam</a:t>
            </a:r>
          </a:p>
          <a:p>
            <a:pPr marL="287338" indent="-287338">
              <a:buAutoNum type="arabicPeriod"/>
              <a:tabLst>
                <a:tab pos="1600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Olaf	Mona</a:t>
            </a:r>
          </a:p>
          <a:p>
            <a:pPr marL="287338" indent="-287338">
              <a:buAutoNum type="arabicPeriod"/>
              <a:tabLst>
                <a:tab pos="1600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David	Andrea</a:t>
            </a:r>
            <a:endParaRPr lang="en-US" sz="1800" dirty="0" smtClean="0">
              <a:latin typeface="Arial"/>
              <a:ea typeface="Gill Sans" pitchFamily="-84" charset="0"/>
              <a:cs typeface="Arial"/>
            </a:endParaRPr>
          </a:p>
          <a:p>
            <a:pPr marL="287338" indent="-287338">
              <a:tabLst>
                <a:tab pos="1600200" algn="l"/>
              </a:tabLst>
            </a:pP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937" y="2764366"/>
            <a:ext cx="6866995" cy="1909234"/>
          </a:xfrm>
        </p:spPr>
        <p:txBody>
          <a:bodyPr/>
          <a:lstStyle/>
          <a:p>
            <a:pPr>
              <a:spcAft>
                <a:spcPts val="1200"/>
              </a:spcAft>
              <a:buNone/>
              <a:tabLst>
                <a:tab pos="1143000" algn="l"/>
                <a:tab pos="2286000" algn="l"/>
                <a:tab pos="3319463" algn="l"/>
                <a:tab pos="4919663" algn="l"/>
              </a:tabLst>
            </a:pPr>
            <a:r>
              <a:rPr lang="en-US" i="1" dirty="0" smtClean="0"/>
              <a:t>Robin	Ryan	Vera	Raymond	Peter</a:t>
            </a:r>
          </a:p>
          <a:p>
            <a:pPr marL="347663" indent="-347663">
              <a:buNone/>
            </a:pPr>
            <a:r>
              <a:rPr lang="en-US" b="1" dirty="0" smtClean="0"/>
              <a:t>A: </a:t>
            </a:r>
            <a:r>
              <a:rPr lang="en-US" dirty="0" smtClean="0"/>
              <a:t>(pick a name) ask who</a:t>
            </a:r>
          </a:p>
          <a:p>
            <a:pPr marL="347663" indent="-347663">
              <a:buNone/>
            </a:pPr>
            <a:r>
              <a:rPr lang="en-US" b="1" dirty="0" smtClean="0"/>
              <a:t>B: </a:t>
            </a:r>
            <a:r>
              <a:rPr lang="en-US" dirty="0" smtClean="0"/>
              <a:t>name the relationship, then tell how you are related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937" y="1824566"/>
            <a:ext cx="6866995" cy="1485901"/>
          </a:xfrm>
        </p:spPr>
        <p:txBody>
          <a:bodyPr/>
          <a:lstStyle/>
          <a:p>
            <a:pPr>
              <a:spcAft>
                <a:spcPts val="1200"/>
              </a:spcAft>
              <a:buNone/>
              <a:tabLst>
                <a:tab pos="1143000" algn="l"/>
                <a:tab pos="2286000" algn="l"/>
                <a:tab pos="3319463" algn="l"/>
                <a:tab pos="4919663" algn="l"/>
              </a:tabLst>
            </a:pPr>
            <a:r>
              <a:rPr lang="en-US" i="1" dirty="0" smtClean="0"/>
              <a:t>Robin	Ryan	Vera	Raymond	Peter</a:t>
            </a:r>
          </a:p>
          <a:p>
            <a:pPr marL="347663" indent="-347663">
              <a:buNone/>
            </a:pPr>
            <a:r>
              <a:rPr lang="en-US" b="1" dirty="0" smtClean="0"/>
              <a:t>A: </a:t>
            </a:r>
            <a:r>
              <a:rPr lang="en-US" dirty="0" smtClean="0"/>
              <a:t>(pick a name) ask who</a:t>
            </a:r>
          </a:p>
          <a:p>
            <a:pPr marL="347663" indent="-347663">
              <a:buNone/>
            </a:pPr>
            <a:r>
              <a:rPr lang="en-US" b="1" dirty="0" smtClean="0"/>
              <a:t>B: </a:t>
            </a:r>
            <a:r>
              <a:rPr lang="en-US" dirty="0" smtClean="0"/>
              <a:t>name the relationship, then tell how you are related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77937" y="3479800"/>
            <a:ext cx="63674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 smtClean="0">
                <a:latin typeface="Arial"/>
                <a:ea typeface="Gill Sans" pitchFamily="-84" charset="0"/>
                <a:cs typeface="Arial"/>
              </a:rPr>
              <a:t>Instructions: </a:t>
            </a: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Write names from YOUR family on </a:t>
            </a:r>
            <a:br>
              <a:rPr lang="en-US" sz="2000" dirty="0" smtClean="0">
                <a:latin typeface="Arial"/>
                <a:ea typeface="Gill Sans" pitchFamily="-84" charset="0"/>
                <a:cs typeface="Arial"/>
              </a:rPr>
            </a:b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a piece of paper for the following relationships:</a:t>
            </a:r>
          </a:p>
          <a:p>
            <a:pPr marL="169863" indent="-169863">
              <a:buFont typeface="Arial"/>
              <a:buChar char="•"/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a cousin</a:t>
            </a:r>
          </a:p>
          <a:p>
            <a:pPr marL="169863" indent="-169863">
              <a:buFont typeface="Arial"/>
              <a:buChar char="•"/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a niece or nephew</a:t>
            </a:r>
          </a:p>
          <a:p>
            <a:pPr marL="169863" indent="-169863">
              <a:buFont typeface="Arial"/>
              <a:buChar char="•"/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an aunt or uncle</a:t>
            </a:r>
          </a:p>
          <a:p>
            <a:pPr marL="169863" indent="-169863">
              <a:buFont typeface="Arial"/>
              <a:buChar char="•"/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a grandparent or grandchild</a:t>
            </a:r>
            <a:endParaRPr lang="en-US" sz="2000" dirty="0">
              <a:latin typeface="Arial"/>
              <a:ea typeface="Gill Sans" pitchFamily="-84" charset="0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0471" y="2679699"/>
            <a:ext cx="4089929" cy="213783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Getting Others’ Attention</a:t>
            </a:r>
            <a:endParaRPr lang="en-US" dirty="0" smtClean="0"/>
          </a:p>
          <a:p>
            <a:pPr marL="169863" indent="-169863">
              <a:buClrTx/>
              <a:buFont typeface="Arial"/>
              <a:buChar char="•"/>
            </a:pPr>
            <a:r>
              <a:rPr lang="en-US" dirty="0" smtClean="0"/>
              <a:t>waving</a:t>
            </a:r>
          </a:p>
          <a:p>
            <a:pPr marL="169863" indent="-169863">
              <a:buClrTx/>
              <a:buFont typeface="Arial"/>
              <a:buChar char="•"/>
            </a:pPr>
            <a:r>
              <a:rPr lang="en-US" dirty="0" smtClean="0"/>
              <a:t>tapping</a:t>
            </a:r>
          </a:p>
          <a:p>
            <a:pPr marL="169863" indent="-169863">
              <a:buClrTx/>
              <a:buFont typeface="Arial"/>
              <a:buChar char="•"/>
            </a:pPr>
            <a:r>
              <a:rPr lang="en-US" dirty="0" smtClean="0"/>
              <a:t>using an intermediary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0471" y="2679699"/>
            <a:ext cx="5190596" cy="213783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Negotiating a Signing Environment</a:t>
            </a:r>
          </a:p>
          <a:p>
            <a:pPr marL="169863" indent="-169863">
              <a:buClrTx/>
              <a:buFont typeface="Arial"/>
              <a:buChar char="•"/>
            </a:pPr>
            <a:r>
              <a:rPr lang="en-US" dirty="0" smtClean="0"/>
              <a:t>walk through</a:t>
            </a:r>
          </a:p>
          <a:p>
            <a:pPr marL="169863" indent="-169863">
              <a:buClrTx/>
              <a:buFont typeface="Arial"/>
              <a:buChar char="•"/>
            </a:pPr>
            <a:r>
              <a:rPr lang="en-US" dirty="0" smtClean="0"/>
              <a:t>use touch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0471" y="2679699"/>
            <a:ext cx="5190596" cy="2493434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Maintaining a Clear Sightline</a:t>
            </a:r>
          </a:p>
          <a:p>
            <a:pPr>
              <a:buNone/>
            </a:pPr>
            <a:r>
              <a:rPr lang="en-US" dirty="0" smtClean="0"/>
              <a:t>Responsibilities of:</a:t>
            </a:r>
          </a:p>
          <a:p>
            <a:pPr marL="169863" indent="-169863">
              <a:buClrTx/>
              <a:buFont typeface="Arial"/>
              <a:buChar char="•"/>
            </a:pPr>
            <a:r>
              <a:rPr lang="en-US" dirty="0" smtClean="0"/>
              <a:t>the signer</a:t>
            </a:r>
          </a:p>
          <a:p>
            <a:pPr marL="169863" indent="-169863">
              <a:buClrTx/>
              <a:buFont typeface="Arial"/>
              <a:buChar char="•"/>
            </a:pPr>
            <a:r>
              <a:rPr lang="en-US" dirty="0" smtClean="0"/>
              <a:t>the listener in between the signer and another person</a:t>
            </a:r>
          </a:p>
          <a:p>
            <a:pPr marL="169863" indent="-169863">
              <a:buClrTx/>
              <a:buFont typeface="Arial"/>
              <a:buChar char="•"/>
            </a:pPr>
            <a:r>
              <a:rPr lang="en-US" dirty="0" smtClean="0"/>
              <a:t>the listener at the end of the row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6609" y="2039405"/>
            <a:ext cx="5926666" cy="1498600"/>
          </a:xfrm>
        </p:spPr>
        <p:txBody>
          <a:bodyPr/>
          <a:lstStyle/>
          <a:p>
            <a:pPr marL="287338" indent="-287338">
              <a:lnSpc>
                <a:spcPct val="130000"/>
              </a:lnSpc>
              <a:buClrTx/>
              <a:buFont typeface="+mj-lt"/>
              <a:buAutoNum type="arabicPeriod" startAt="6"/>
              <a:tabLst>
                <a:tab pos="1600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Xavier	Max	Maxine</a:t>
            </a:r>
          </a:p>
          <a:p>
            <a:pPr marL="287338" indent="-287338">
              <a:lnSpc>
                <a:spcPct val="130000"/>
              </a:lnSpc>
              <a:buClrTx/>
              <a:buFont typeface="+mj-lt"/>
              <a:buAutoNum type="arabicPeriod" startAt="6"/>
              <a:tabLst>
                <a:tab pos="1600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Dylan	Mary	Yolanda Young</a:t>
            </a:r>
          </a:p>
          <a:p>
            <a:pPr marL="287338" indent="-287338">
              <a:lnSpc>
                <a:spcPct val="130000"/>
              </a:lnSpc>
              <a:buClrTx/>
              <a:buFont typeface="+mj-lt"/>
              <a:buAutoNum type="arabicPeriod" startAt="6"/>
              <a:tabLst>
                <a:tab pos="1600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Zeke	Hazel	Luz</a:t>
            </a:r>
          </a:p>
          <a:p>
            <a:pPr marL="287338" indent="-287338">
              <a:buClrTx/>
              <a:buFont typeface="+mj-lt"/>
              <a:buAutoNum type="arabicPeriod" startAt="6"/>
              <a:tabLst>
                <a:tab pos="1600200" algn="l"/>
              </a:tabLst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dirty="0" smtClean="0"/>
              <a:t>Fingerspell the Names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6604" y="2064808"/>
            <a:ext cx="6595534" cy="3031067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ClrTx/>
              <a:buFont typeface="+mj-lt"/>
              <a:buAutoNum type="arabicPeriod" startAt="9"/>
              <a:tabLst>
                <a:tab pos="2057400" algn="l"/>
                <a:tab pos="3657600" algn="l"/>
                <a:tab pos="5029200" algn="l"/>
              </a:tabLst>
            </a:pPr>
            <a:r>
              <a:rPr lang="is-IS" dirty="0" smtClean="0">
                <a:latin typeface="Arial"/>
                <a:ea typeface="Gill Sans" pitchFamily="-84" charset="0"/>
                <a:cs typeface="Arial"/>
              </a:rPr>
              <a:t>Paolo	Phil</a:t>
            </a:r>
          </a:p>
          <a:p>
            <a:pPr marL="457200" indent="-457200">
              <a:lnSpc>
                <a:spcPct val="120000"/>
              </a:lnSpc>
              <a:buClrTx/>
              <a:buFont typeface="+mj-lt"/>
              <a:buAutoNum type="arabicPeriod" startAt="9"/>
              <a:tabLst>
                <a:tab pos="2057400" algn="l"/>
                <a:tab pos="3657600" algn="l"/>
                <a:tab pos="5029200" algn="l"/>
              </a:tabLst>
            </a:pPr>
            <a:r>
              <a:rPr lang="is-IS" dirty="0" smtClean="0">
                <a:latin typeface="Arial"/>
                <a:ea typeface="Gill Sans" pitchFamily="-84" charset="0"/>
                <a:cs typeface="Arial"/>
              </a:rPr>
              <a:t>Priscilla	April</a:t>
            </a:r>
          </a:p>
          <a:p>
            <a:pPr marL="457200" indent="-457200">
              <a:lnSpc>
                <a:spcPct val="120000"/>
              </a:lnSpc>
              <a:buClrTx/>
              <a:buFont typeface="+mj-lt"/>
              <a:buAutoNum type="arabicPeriod" startAt="9"/>
              <a:tabLst>
                <a:tab pos="2057400" algn="l"/>
                <a:tab pos="3657600" algn="l"/>
                <a:tab pos="5029200" algn="l"/>
              </a:tabLst>
            </a:pPr>
            <a:r>
              <a:rPr lang="is-IS" dirty="0" smtClean="0">
                <a:latin typeface="Arial"/>
                <a:ea typeface="Gill Sans" pitchFamily="-84" charset="0"/>
                <a:cs typeface="Arial"/>
              </a:rPr>
              <a:t>Jay	Jen	Joe</a:t>
            </a:r>
          </a:p>
          <a:p>
            <a:pPr marL="457200" indent="-457200">
              <a:lnSpc>
                <a:spcPct val="120000"/>
              </a:lnSpc>
              <a:buClrTx/>
              <a:buFont typeface="+mj-lt"/>
              <a:buAutoNum type="arabicPeriod" startAt="9"/>
              <a:tabLst>
                <a:tab pos="2057400" algn="l"/>
                <a:tab pos="3657600" algn="l"/>
                <a:tab pos="5029200" algn="l"/>
              </a:tabLst>
            </a:pPr>
            <a:r>
              <a:rPr lang="is-IS" dirty="0" smtClean="0">
                <a:latin typeface="Arial"/>
                <a:ea typeface="Gill Sans" pitchFamily="-84" charset="0"/>
                <a:cs typeface="Arial"/>
              </a:rPr>
              <a:t>Judy	Jim</a:t>
            </a:r>
          </a:p>
          <a:p>
            <a:pPr marL="457200" indent="-457200">
              <a:lnSpc>
                <a:spcPct val="120000"/>
              </a:lnSpc>
              <a:buClrTx/>
              <a:buFont typeface="+mj-lt"/>
              <a:buAutoNum type="arabicPeriod" startAt="9"/>
              <a:tabLst>
                <a:tab pos="2057400" algn="l"/>
                <a:tab pos="3657600" algn="l"/>
                <a:tab pos="5029200" algn="l"/>
              </a:tabLst>
            </a:pPr>
            <a:r>
              <a:rPr lang="is-IS" dirty="0" smtClean="0">
                <a:latin typeface="Arial"/>
                <a:ea typeface="Gill Sans" pitchFamily="-84" charset="0"/>
                <a:cs typeface="Arial"/>
              </a:rPr>
              <a:t>Gayle	Craig</a:t>
            </a:r>
          </a:p>
          <a:p>
            <a:pPr marL="457200" indent="-457200">
              <a:lnSpc>
                <a:spcPct val="120000"/>
              </a:lnSpc>
              <a:buClrTx/>
              <a:buFont typeface="+mj-lt"/>
              <a:buAutoNum type="arabicPeriod" startAt="9"/>
              <a:tabLst>
                <a:tab pos="2057400" algn="l"/>
                <a:tab pos="3657600" algn="l"/>
                <a:tab pos="5029200" algn="l"/>
              </a:tabLst>
            </a:pPr>
            <a:r>
              <a:rPr lang="is-IS" dirty="0" smtClean="0">
                <a:latin typeface="Arial"/>
                <a:ea typeface="Gill Sans" pitchFamily="-84" charset="0"/>
                <a:cs typeface="Arial"/>
              </a:rPr>
              <a:t>Hannah	Holly	Hope</a:t>
            </a:r>
            <a:endParaRPr lang="en-US" dirty="0" smtClean="0">
              <a:latin typeface="Arial"/>
              <a:ea typeface="Gill Sans" pitchFamily="-84" charset="0"/>
              <a:cs typeface="Arial"/>
            </a:endParaRPr>
          </a:p>
          <a:p>
            <a:pPr marL="457200" indent="-457200">
              <a:lnSpc>
                <a:spcPct val="120000"/>
              </a:lnSpc>
              <a:buClrTx/>
              <a:buFont typeface="+mj-lt"/>
              <a:buAutoNum type="arabicPeriod" startAt="9"/>
              <a:tabLst>
                <a:tab pos="2057400" algn="l"/>
                <a:tab pos="3657600" algn="l"/>
                <a:tab pos="50292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Cheryl	Thomas	Sheila	Phyllis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dirty="0" smtClean="0"/>
              <a:t>Fingerspell the Names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2664" y="2039407"/>
            <a:ext cx="6802967" cy="2387600"/>
          </a:xfrm>
        </p:spPr>
        <p:txBody>
          <a:bodyPr/>
          <a:lstStyle/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16"/>
              <a:tabLst>
                <a:tab pos="457200" algn="l"/>
                <a:tab pos="2057400" algn="l"/>
                <a:tab pos="3657600" algn="l"/>
                <a:tab pos="4859338" algn="l"/>
              </a:tabLst>
            </a:pPr>
            <a:r>
              <a:rPr lang="nl-NL" dirty="0" smtClean="0">
                <a:latin typeface="Arial"/>
                <a:ea typeface="Gill Sans" pitchFamily="-84" charset="0"/>
                <a:cs typeface="Arial"/>
              </a:rPr>
              <a:t>Bobby	Nikki	Willy	Barry</a:t>
            </a: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16"/>
              <a:tabLst>
                <a:tab pos="457200" algn="l"/>
                <a:tab pos="2057400" algn="l"/>
                <a:tab pos="3657600" algn="l"/>
                <a:tab pos="4859338" algn="l"/>
              </a:tabLst>
            </a:pPr>
            <a:r>
              <a:rPr lang="nl-NL" dirty="0" smtClean="0">
                <a:latin typeface="Arial"/>
                <a:ea typeface="Gill Sans" pitchFamily="-84" charset="0"/>
                <a:cs typeface="Arial"/>
              </a:rPr>
              <a:t>Will	Bill	</a:t>
            </a:r>
            <a:r>
              <a:rPr lang="nl-NL" dirty="0" err="1" smtClean="0">
                <a:latin typeface="Arial"/>
                <a:ea typeface="Gill Sans" pitchFamily="-84" charset="0"/>
                <a:cs typeface="Arial"/>
              </a:rPr>
              <a:t>Jill</a:t>
            </a:r>
            <a:endParaRPr lang="nl-NL" dirty="0" smtClean="0">
              <a:latin typeface="Arial"/>
              <a:ea typeface="Gill Sans" pitchFamily="-84" charset="0"/>
              <a:cs typeface="Arial"/>
            </a:endParaRP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16"/>
              <a:tabLst>
                <a:tab pos="457200" algn="l"/>
                <a:tab pos="2057400" algn="l"/>
                <a:tab pos="3657600" algn="l"/>
                <a:tab pos="4859338" algn="l"/>
              </a:tabLst>
            </a:pPr>
            <a:r>
              <a:rPr lang="nl-NL" dirty="0" err="1" smtClean="0">
                <a:latin typeface="Arial"/>
                <a:ea typeface="Gill Sans" pitchFamily="-84" charset="0"/>
                <a:cs typeface="Arial"/>
              </a:rPr>
              <a:t>Bessie</a:t>
            </a:r>
            <a:r>
              <a:rPr lang="nl-NL" dirty="0" smtClean="0">
                <a:latin typeface="Arial"/>
                <a:ea typeface="Gill Sans" pitchFamily="-84" charset="0"/>
                <a:cs typeface="Arial"/>
              </a:rPr>
              <a:t>	Quinn	</a:t>
            </a:r>
            <a:r>
              <a:rPr lang="nl-NL" dirty="0" err="1" smtClean="0">
                <a:latin typeface="Arial"/>
                <a:ea typeface="Gill Sans" pitchFamily="-84" charset="0"/>
                <a:cs typeface="Arial"/>
              </a:rPr>
              <a:t>Wyatt</a:t>
            </a:r>
            <a:endParaRPr lang="nl-NL" dirty="0" smtClean="0">
              <a:latin typeface="Arial"/>
              <a:ea typeface="Gill Sans" pitchFamily="-84" charset="0"/>
              <a:cs typeface="Arial"/>
            </a:endParaRP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16"/>
              <a:tabLst>
                <a:tab pos="457200" algn="l"/>
                <a:tab pos="2057400" algn="l"/>
                <a:tab pos="3657600" algn="l"/>
                <a:tab pos="4859338" algn="l"/>
              </a:tabLst>
            </a:pPr>
            <a:r>
              <a:rPr lang="nl-NL" dirty="0" err="1" smtClean="0">
                <a:latin typeface="Arial"/>
                <a:ea typeface="Gill Sans" pitchFamily="-84" charset="0"/>
                <a:cs typeface="Arial"/>
              </a:rPr>
              <a:t>Cliff</a:t>
            </a:r>
            <a:r>
              <a:rPr lang="nl-NL" dirty="0" smtClean="0">
                <a:latin typeface="Arial"/>
                <a:ea typeface="Gill Sans" pitchFamily="-84" charset="0"/>
                <a:cs typeface="Arial"/>
              </a:rPr>
              <a:t>	Eddie	Emma</a:t>
            </a:r>
          </a:p>
          <a:p>
            <a:pPr marL="457200" indent="-457200">
              <a:lnSpc>
                <a:spcPct val="130000"/>
              </a:lnSpc>
              <a:buClrTx/>
              <a:buFont typeface="+mj-lt"/>
              <a:buAutoNum type="arabicPeriod" startAt="16"/>
              <a:tabLst>
                <a:tab pos="457200" algn="l"/>
                <a:tab pos="2057400" algn="l"/>
                <a:tab pos="3657600" algn="l"/>
                <a:tab pos="4859338" algn="l"/>
              </a:tabLst>
            </a:pPr>
            <a:r>
              <a:rPr lang="nl-NL" dirty="0" smtClean="0">
                <a:latin typeface="Arial"/>
                <a:ea typeface="Gill Sans" pitchFamily="-84" charset="0"/>
                <a:cs typeface="Arial"/>
              </a:rPr>
              <a:t>Aaron	Lee 	</a:t>
            </a:r>
            <a:r>
              <a:rPr lang="nl-NL" dirty="0" err="1" smtClean="0">
                <a:latin typeface="Arial"/>
                <a:ea typeface="Gill Sans" pitchFamily="-84" charset="0"/>
                <a:cs typeface="Arial"/>
              </a:rPr>
              <a:t>Cooper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dirty="0" smtClean="0"/>
              <a:t>Fingerspell the Names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938" y="3196166"/>
            <a:ext cx="6553200" cy="465667"/>
          </a:xfrm>
        </p:spPr>
        <p:txBody>
          <a:bodyPr/>
          <a:lstStyle/>
          <a:p>
            <a:pPr algn="ctr"/>
            <a:r>
              <a:rPr lang="en-US" sz="2400" dirty="0" smtClean="0">
                <a:latin typeface="Arial"/>
                <a:ea typeface="Gill Sans" pitchFamily="-84" charset="0"/>
                <a:cs typeface="Arial"/>
              </a:rPr>
              <a:t>Name items that belong to the category.</a:t>
            </a:r>
          </a:p>
          <a:p>
            <a:pPr algn="ctr">
              <a:buNone/>
            </a:pPr>
            <a:endParaRPr lang="en-US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938" y="3016250"/>
            <a:ext cx="6553200" cy="825500"/>
          </a:xfrm>
        </p:spPr>
        <p:txBody>
          <a:bodyPr/>
          <a:lstStyle/>
          <a:p>
            <a:pPr algn="ctr"/>
            <a:r>
              <a:rPr lang="en-US" sz="2400" dirty="0" smtClean="0">
                <a:latin typeface="Arial"/>
                <a:ea typeface="Gill Sans" pitchFamily="-84" charset="0"/>
                <a:cs typeface="Arial"/>
              </a:rPr>
              <a:t>Give the opposite or a sign commonly associated with the sign.</a:t>
            </a:r>
          </a:p>
          <a:p>
            <a:pPr algn="ctr">
              <a:buNone/>
            </a:pPr>
            <a:endParaRPr lang="en-US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game “99”</a:t>
            </a:r>
            <a:r>
              <a:rPr lang="en-US" altLang="ja-JP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24704" y="2222499"/>
            <a:ext cx="4771496" cy="2984501"/>
          </a:xfrm>
        </p:spPr>
        <p:txBody>
          <a:bodyPr lIns="0"/>
          <a:lstStyle/>
          <a:p>
            <a:pPr>
              <a:lnSpc>
                <a:spcPct val="120000"/>
              </a:lnSpc>
              <a:buNone/>
              <a:tabLst>
                <a:tab pos="914400" algn="l"/>
              </a:tabLst>
            </a:pPr>
            <a:r>
              <a:rPr lang="en-US" altLang="ja-JP" dirty="0" smtClean="0">
                <a:latin typeface="Arial"/>
                <a:ea typeface="Gill Sans" pitchFamily="-84" charset="0"/>
                <a:cs typeface="Arial"/>
              </a:rPr>
              <a:t>Ace	= 1 or 11 points</a:t>
            </a:r>
          </a:p>
          <a:p>
            <a:pPr>
              <a:lnSpc>
                <a:spcPct val="120000"/>
              </a:lnSpc>
              <a:buNone/>
              <a:tabLst>
                <a:tab pos="914400" algn="l"/>
              </a:tabLst>
            </a:pPr>
            <a:r>
              <a:rPr lang="en-US" altLang="ja-JP" dirty="0" smtClean="0">
                <a:latin typeface="Arial"/>
                <a:ea typeface="Gill Sans" pitchFamily="-84" charset="0"/>
                <a:cs typeface="Arial"/>
              </a:rPr>
              <a:t>K, Q, J	= 10 points</a:t>
            </a:r>
          </a:p>
          <a:p>
            <a:pPr>
              <a:lnSpc>
                <a:spcPct val="120000"/>
              </a:lnSpc>
              <a:buNone/>
              <a:tabLst>
                <a:tab pos="9144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10	= minus 10 points</a:t>
            </a:r>
          </a:p>
          <a:p>
            <a:pPr>
              <a:lnSpc>
                <a:spcPct val="120000"/>
              </a:lnSpc>
              <a:buNone/>
              <a:tabLst>
                <a:tab pos="9144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5	= minus 5 points</a:t>
            </a:r>
          </a:p>
          <a:p>
            <a:pPr>
              <a:lnSpc>
                <a:spcPct val="120000"/>
              </a:lnSpc>
              <a:buNone/>
              <a:tabLst>
                <a:tab pos="9144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2	= no points, reverse turn</a:t>
            </a:r>
          </a:p>
          <a:p>
            <a:pPr>
              <a:lnSpc>
                <a:spcPct val="120000"/>
              </a:lnSpc>
              <a:buNone/>
              <a:tabLst>
                <a:tab pos="914400" algn="l"/>
              </a:tabLst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3-9	= face value</a:t>
            </a:r>
          </a:p>
          <a:p>
            <a:pPr>
              <a:buNone/>
              <a:tabLst>
                <a:tab pos="914400" algn="l"/>
              </a:tabLst>
            </a:pP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806" y="1439333"/>
            <a:ext cx="5097463" cy="144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Pick a person you don’t know well. Get to know them. Find out five things you have in common and five ways you are different. Record the information on a chart like this: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05806" y="3056467"/>
            <a:ext cx="6943461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800"/>
              </a:spcAft>
              <a:tabLst>
                <a:tab pos="3200400" algn="l"/>
              </a:tabLst>
            </a:pPr>
            <a:r>
              <a:rPr lang="en-US" sz="2000" u="sng" dirty="0" smtClean="0">
                <a:latin typeface="Arial"/>
                <a:ea typeface="Gill Sans" pitchFamily="-84" charset="0"/>
                <a:cs typeface="Arial"/>
              </a:rPr>
              <a:t>Have in common</a:t>
            </a: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	</a:t>
            </a:r>
            <a:r>
              <a:rPr lang="en-US" sz="2000" u="sng" dirty="0" smtClean="0">
                <a:latin typeface="Arial"/>
                <a:ea typeface="Gill Sans" pitchFamily="-84" charset="0"/>
                <a:cs typeface="Arial"/>
              </a:rPr>
              <a:t>Differences</a:t>
            </a:r>
          </a:p>
          <a:p>
            <a:pPr>
              <a:spcAft>
                <a:spcPts val="800"/>
              </a:spcAft>
              <a:tabLst>
                <a:tab pos="3200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1.	1.</a:t>
            </a:r>
          </a:p>
          <a:p>
            <a:pPr>
              <a:spcAft>
                <a:spcPts val="800"/>
              </a:spcAft>
              <a:tabLst>
                <a:tab pos="3200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2.	2.</a:t>
            </a:r>
          </a:p>
          <a:p>
            <a:pPr>
              <a:spcAft>
                <a:spcPts val="800"/>
              </a:spcAft>
              <a:tabLst>
                <a:tab pos="3200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3.	3.</a:t>
            </a:r>
          </a:p>
          <a:p>
            <a:pPr>
              <a:spcAft>
                <a:spcPts val="800"/>
              </a:spcAft>
              <a:tabLst>
                <a:tab pos="3200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4.	4.</a:t>
            </a:r>
          </a:p>
          <a:p>
            <a:pPr>
              <a:spcAft>
                <a:spcPts val="800"/>
              </a:spcAft>
              <a:tabLst>
                <a:tab pos="3200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5.	5.</a:t>
            </a:r>
            <a:endParaRPr lang="en-US" sz="2000" dirty="0">
              <a:latin typeface="Arial"/>
              <a:ea typeface="Gill Sans" pitchFamily="-84" charset="0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05" y="2125133"/>
            <a:ext cx="7332133" cy="431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Copy this chart. Then, survey three people and fill in the chart.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057805" y="2819400"/>
            <a:ext cx="6993465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  <a:tabLst>
                <a:tab pos="1371600" algn="l"/>
                <a:tab pos="2743200" algn="l"/>
                <a:tab pos="4114800" algn="l"/>
                <a:tab pos="5486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name	likes	haves	needs	wants 	</a:t>
            </a:r>
          </a:p>
          <a:p>
            <a:pPr>
              <a:spcBef>
                <a:spcPts val="800"/>
              </a:spcBef>
              <a:tabLst>
                <a:tab pos="1371600" algn="l"/>
                <a:tab pos="2743200" algn="l"/>
                <a:tab pos="4114800" algn="l"/>
                <a:tab pos="5486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1.</a:t>
            </a:r>
          </a:p>
          <a:p>
            <a:pPr>
              <a:spcBef>
                <a:spcPts val="800"/>
              </a:spcBef>
              <a:tabLst>
                <a:tab pos="1371600" algn="l"/>
                <a:tab pos="2743200" algn="l"/>
                <a:tab pos="4114800" algn="l"/>
                <a:tab pos="5486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2.</a:t>
            </a:r>
          </a:p>
          <a:p>
            <a:pPr>
              <a:spcBef>
                <a:spcPts val="800"/>
              </a:spcBef>
              <a:tabLst>
                <a:tab pos="1371600" algn="l"/>
                <a:tab pos="2743200" algn="l"/>
                <a:tab pos="4114800" algn="l"/>
                <a:tab pos="5486400" algn="l"/>
              </a:tabLst>
            </a:pPr>
            <a:r>
              <a:rPr lang="en-US" sz="2000" dirty="0" smtClean="0">
                <a:latin typeface="Arial"/>
                <a:ea typeface="Gill Sans" pitchFamily="-84" charset="0"/>
                <a:cs typeface="Arial"/>
              </a:rPr>
              <a:t>3.</a:t>
            </a:r>
            <a:endParaRPr lang="en-US" sz="2000" dirty="0">
              <a:latin typeface="Arial"/>
              <a:ea typeface="Gill Sans" pitchFamily="-84" charset="0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wnPress Template">
  <a:themeElements>
    <a:clrScheme name="Custom 1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49AA5"/>
      </a:accent1>
      <a:accent2>
        <a:srgbClr val="3A0075"/>
      </a:accent2>
      <a:accent3>
        <a:srgbClr val="BD0623"/>
      </a:accent3>
      <a:accent4>
        <a:srgbClr val="000000"/>
      </a:accent4>
      <a:accent5>
        <a:srgbClr val="BD0623"/>
      </a:accent5>
      <a:accent6>
        <a:srgbClr val="3A0075"/>
      </a:accent6>
      <a:hlink>
        <a:srgbClr val="009999"/>
      </a:hlink>
      <a:folHlink>
        <a:srgbClr val="575A5D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333</Words>
  <Application>Microsoft Macintosh PowerPoint</Application>
  <PresentationFormat>On-screen Show (4:3)</PresentationFormat>
  <Paragraphs>96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DawnPress Template</vt:lpstr>
      <vt:lpstr>Fingerspell the Names</vt:lpstr>
      <vt:lpstr>Fingerspell the Names</vt:lpstr>
      <vt:lpstr>Fingerspell the Names</vt:lpstr>
      <vt:lpstr>Fingerspell the Names</vt:lpstr>
      <vt:lpstr>PowerPoint Presentation</vt:lpstr>
      <vt:lpstr>PowerPoint Presentation</vt:lpstr>
      <vt:lpstr>Card game “99”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Vividline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Becky Ryan</cp:lastModifiedBy>
  <cp:revision>124</cp:revision>
  <cp:lastPrinted>2015-01-08T22:42:34Z</cp:lastPrinted>
  <dcterms:created xsi:type="dcterms:W3CDTF">2014-11-11T19:53:42Z</dcterms:created>
  <dcterms:modified xsi:type="dcterms:W3CDTF">2015-01-08T22:43:20Z</dcterms:modified>
</cp:coreProperties>
</file>