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277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1" r:id="rId19"/>
    <p:sldId id="293" r:id="rId20"/>
    <p:sldId id="294" r:id="rId21"/>
    <p:sldId id="295" r:id="rId22"/>
    <p:sldId id="299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623"/>
    <a:srgbClr val="E40728"/>
    <a:srgbClr val="386B78"/>
    <a:srgbClr val="3F7886"/>
    <a:srgbClr val="411A85"/>
    <a:srgbClr val="437D8C"/>
    <a:srgbClr val="4A7C95"/>
    <a:srgbClr val="39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9727" autoAdjust="0"/>
  </p:normalViewPr>
  <p:slideViewPr>
    <p:cSldViewPr snapToGrid="0">
      <p:cViewPr>
        <p:scale>
          <a:sx n="75" d="100"/>
          <a:sy n="75" d="100"/>
        </p:scale>
        <p:origin x="-170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E820B-821D-F240-A1A4-143EA16C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4C34C-598B-7C4A-92E3-7ECCC339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p.216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p.236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p.239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p.241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p.243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p.244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p.245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p.250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M84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p.254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B39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p.218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 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M48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p.224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760"/>
            <a:ext cx="8229600" cy="970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34118"/>
            <a:ext cx="5061020" cy="2074761"/>
          </a:xfrm>
        </p:spPr>
        <p:txBody>
          <a:bodyPr anchor="t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680"/>
            <a:ext cx="8239760" cy="456692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95680"/>
            <a:ext cx="5984240" cy="4566920"/>
          </a:xfrm>
        </p:spPr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444500" y="26924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44500" y="658876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47520"/>
            <a:ext cx="4876800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9720"/>
            <a:ext cx="82296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2" r:id="rId5"/>
    <p:sldLayoutId id="214748365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119063" algn="l" rtl="0" eaLnBrk="0" fontAlgn="base" hangingPunct="0">
        <a:spcBef>
          <a:spcPct val="35000"/>
        </a:spcBef>
        <a:spcAft>
          <a:spcPct val="0"/>
        </a:spcAft>
        <a:buSzPct val="8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5683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03275" indent="-120650" algn="l" rtl="0" eaLnBrk="0" fontAlgn="base" hangingPunct="0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147763" indent="-17303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6049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621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193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765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33" y="44873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Human Body</a:t>
            </a:r>
          </a:p>
        </p:txBody>
      </p:sp>
      <p:pic>
        <p:nvPicPr>
          <p:cNvPr id="3" name="Picture 2" descr="M41_p21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83833" y="901254"/>
            <a:ext cx="5376333" cy="5376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550738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252187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7790" y="2227328"/>
            <a:ext cx="279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Discuss a condition</a:t>
            </a:r>
          </a:p>
          <a:p>
            <a:pPr marL="280988" indent="-280988">
              <a:buFont typeface="+mj-lt"/>
              <a:buAutoNum type="arabicPeriod"/>
            </a:pPr>
            <a:r>
              <a:rPr lang="en-US" sz="1800" dirty="0" smtClean="0"/>
              <a:t>describe symptoms </a:t>
            </a:r>
            <a:r>
              <a:rPr lang="en-US" sz="1800" u="sng" dirty="0" smtClean="0"/>
              <a:t> </a:t>
            </a:r>
            <a:endParaRPr lang="en-US" sz="1800" u="sng" dirty="0"/>
          </a:p>
        </p:txBody>
      </p:sp>
      <p:sp>
        <p:nvSpPr>
          <p:cNvPr id="5" name="Rectangle 4"/>
          <p:cNvSpPr/>
          <p:nvPr/>
        </p:nvSpPr>
        <p:spPr>
          <a:xfrm>
            <a:off x="5307255" y="2227261"/>
            <a:ext cx="1804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Conditions</a:t>
            </a:r>
            <a:r>
              <a:rPr lang="en-US" sz="1800" dirty="0" smtClean="0"/>
              <a:t> </a:t>
            </a:r>
            <a:endParaRPr lang="en-US" sz="1800" u="sng" dirty="0" smtClean="0"/>
          </a:p>
          <a:p>
            <a:r>
              <a:rPr lang="en-US" sz="1800" dirty="0" smtClean="0"/>
              <a:t>hay fever</a:t>
            </a:r>
          </a:p>
          <a:p>
            <a:r>
              <a:rPr lang="en-US" sz="1800" dirty="0" smtClean="0"/>
              <a:t>arthritis</a:t>
            </a:r>
          </a:p>
          <a:p>
            <a:r>
              <a:rPr lang="en-US" sz="1800" dirty="0" smtClean="0"/>
              <a:t>hepatitis A  migraine</a:t>
            </a:r>
          </a:p>
          <a:p>
            <a:r>
              <a:rPr lang="en-US" sz="1800" dirty="0" smtClean="0"/>
              <a:t>anemia</a:t>
            </a:r>
          </a:p>
          <a:p>
            <a:r>
              <a:rPr lang="en-US" sz="1800" dirty="0" smtClean="0"/>
              <a:t>shingles</a:t>
            </a:r>
          </a:p>
          <a:p>
            <a:r>
              <a:rPr lang="en-US" sz="1800" dirty="0" smtClean="0"/>
              <a:t>athlete’s foot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550738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252187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790" y="2227328"/>
            <a:ext cx="279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Discuss a condition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describe symptoms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describe causes</a:t>
            </a:r>
            <a:endParaRPr lang="en-US" sz="1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07255" y="2227261"/>
            <a:ext cx="1804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Conditions</a:t>
            </a:r>
            <a:r>
              <a:rPr lang="en-US" sz="1800" dirty="0" smtClean="0"/>
              <a:t> </a:t>
            </a:r>
            <a:endParaRPr lang="en-US" sz="1800" u="sng" dirty="0" smtClean="0"/>
          </a:p>
          <a:p>
            <a:r>
              <a:rPr lang="en-US" sz="1800" dirty="0" smtClean="0"/>
              <a:t>hay fever</a:t>
            </a:r>
          </a:p>
          <a:p>
            <a:r>
              <a:rPr lang="en-US" sz="1800" dirty="0" smtClean="0"/>
              <a:t>arthritis</a:t>
            </a:r>
          </a:p>
          <a:p>
            <a:r>
              <a:rPr lang="en-US" sz="1800" dirty="0" smtClean="0"/>
              <a:t>hepatitis A  migraine</a:t>
            </a:r>
          </a:p>
          <a:p>
            <a:r>
              <a:rPr lang="en-US" sz="1800" dirty="0" smtClean="0"/>
              <a:t>anemia</a:t>
            </a:r>
          </a:p>
          <a:p>
            <a:r>
              <a:rPr lang="en-US" sz="1800" dirty="0" smtClean="0"/>
              <a:t>shingles</a:t>
            </a:r>
          </a:p>
          <a:p>
            <a:r>
              <a:rPr lang="en-US" sz="1800" dirty="0" smtClean="0"/>
              <a:t>athlete’s foot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550738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252187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790" y="2227328"/>
            <a:ext cx="2793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Discuss a condition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describe symptoms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describe causes  </a:t>
            </a:r>
            <a:r>
              <a:rPr lang="en-US" sz="1800" u="sng" dirty="0" smtClean="0"/>
              <a:t> 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discuss treatment</a:t>
            </a:r>
            <a:endParaRPr lang="en-US" sz="1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07255" y="2227261"/>
            <a:ext cx="1804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Conditions</a:t>
            </a:r>
            <a:r>
              <a:rPr lang="en-US" sz="1800" dirty="0" smtClean="0"/>
              <a:t> </a:t>
            </a:r>
            <a:endParaRPr lang="en-US" sz="1800" u="sng" dirty="0" smtClean="0"/>
          </a:p>
          <a:p>
            <a:r>
              <a:rPr lang="en-US" sz="1800" dirty="0" smtClean="0"/>
              <a:t>hay fever</a:t>
            </a:r>
          </a:p>
          <a:p>
            <a:r>
              <a:rPr lang="en-US" sz="1800" dirty="0" smtClean="0"/>
              <a:t>arthritis</a:t>
            </a:r>
          </a:p>
          <a:p>
            <a:r>
              <a:rPr lang="en-US" sz="1800" dirty="0" smtClean="0"/>
              <a:t>hepatitis A migraine</a:t>
            </a:r>
          </a:p>
          <a:p>
            <a:r>
              <a:rPr lang="en-US" sz="1800" dirty="0" smtClean="0"/>
              <a:t>anemia</a:t>
            </a:r>
          </a:p>
          <a:p>
            <a:r>
              <a:rPr lang="en-US" sz="1800" dirty="0" smtClean="0"/>
              <a:t>shingles</a:t>
            </a:r>
          </a:p>
          <a:p>
            <a:r>
              <a:rPr lang="en-US" sz="1800" dirty="0" smtClean="0"/>
              <a:t>athlete’s foot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0281" y="700205"/>
            <a:ext cx="3283438" cy="545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200"/>
              </a:spcAft>
            </a:pPr>
            <a:r>
              <a:rPr lang="en-US" sz="1800" b="1" dirty="0" smtClean="0"/>
              <a:t>Treatment Vocabulary</a:t>
            </a:r>
          </a:p>
          <a:p>
            <a:pPr marL="58738" indent="-58738"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apply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pressure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ointment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powder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take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vitamins or pills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a shower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weight off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use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nasal spray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a cane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topical cream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compress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get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injection or vaccination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prescription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rid of dust, mold, mildew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to rid body of toxins</a:t>
            </a:r>
            <a:endParaRPr lang="en-US" sz="1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948" y="1298663"/>
            <a:ext cx="4272140" cy="420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avoid</a:t>
            </a:r>
          </a:p>
          <a:p>
            <a:pPr marL="635000" lvl="1" indent="-177800">
              <a:spcAft>
                <a:spcPts val="200"/>
              </a:spcAft>
            </a:pPr>
            <a:r>
              <a:rPr lang="en-US" sz="1400" b="1" dirty="0" smtClean="0"/>
              <a:t>– drinking certain liquids such as coffee and alcohol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pets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red meat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uncooked food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food preservatives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processed meats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MSG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massage (“areas”)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temples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(reflexology points)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Soak (parts of body) in water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foot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hand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body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206" y="1187906"/>
            <a:ext cx="3707587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Aft>
                <a:spcPts val="1200"/>
              </a:spcAft>
            </a:pPr>
            <a:r>
              <a:rPr lang="en-US" sz="1800" b="1" dirty="0" smtClean="0"/>
              <a:t>Treatment Phrases</a:t>
            </a:r>
          </a:p>
          <a:p>
            <a:pPr marL="58738" indent="-58738"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change behavior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change eating habits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cut down on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reduce weight, stress, pressure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lose weight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practice safe sex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do not eat…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eat a diet high in…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fasting</a:t>
            </a:r>
          </a:p>
          <a:p>
            <a:pPr marL="58738" indent="-58738"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physician’s duties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blood transfusion may be required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surgery may be performed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getting an injection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medication can be prescribed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hypnotic suggestion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540" y="1466924"/>
            <a:ext cx="438492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-58738">
              <a:spcAft>
                <a:spcPts val="200"/>
              </a:spcAft>
              <a:buFont typeface="Arial"/>
              <a:buChar char="•"/>
            </a:pPr>
            <a:r>
              <a:rPr lang="en-US" sz="1400" b="1" i="1" u="sng" dirty="0" smtClean="0"/>
              <a:t>purposes/goals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prevent the development of nerve pain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prevent infection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provide relief from nerve pain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control severe symptoms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increase tolerance to certain allergens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increase flexibility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increase mobility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increase iron intake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protect the joints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help the patient relax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fight the virus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reduce sharp pain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reduce the burning sensation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relieve symptoms</a:t>
            </a:r>
          </a:p>
          <a:p>
            <a:pPr marL="576263" lvl="1" indent="-119063">
              <a:spcAft>
                <a:spcPts val="200"/>
              </a:spcAft>
            </a:pPr>
            <a:r>
              <a:rPr lang="en-US" sz="1400" b="1" dirty="0" smtClean="0"/>
              <a:t>– to relieve stress by promoting relaxation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550738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252187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790" y="2107012"/>
            <a:ext cx="6162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Medication</a:t>
            </a:r>
            <a:r>
              <a:rPr lang="en-US" sz="1800" dirty="0" smtClean="0"/>
              <a:t>				</a:t>
            </a:r>
          </a:p>
          <a:p>
            <a:pPr marL="280988" indent="-280988">
              <a:buFont typeface="+mj-lt"/>
              <a:buAutoNum type="arabicPeriod"/>
            </a:pPr>
            <a:r>
              <a:rPr lang="en-US" sz="1800" dirty="0" smtClean="0"/>
              <a:t>aspirin</a:t>
            </a:r>
          </a:p>
          <a:p>
            <a:pPr marL="280988" indent="-280988">
              <a:buFont typeface="+mj-lt"/>
              <a:buAutoNum type="arabicPeriod"/>
            </a:pPr>
            <a:r>
              <a:rPr lang="en-US" sz="1800" dirty="0" smtClean="0"/>
              <a:t>painkiller</a:t>
            </a:r>
          </a:p>
          <a:p>
            <a:r>
              <a:rPr lang="en-US" sz="1800" dirty="0" smtClean="0"/>
              <a:t> </a:t>
            </a:r>
          </a:p>
          <a:p>
            <a:r>
              <a:rPr lang="en-US" sz="1800" u="sng" dirty="0" smtClean="0"/>
              <a:t>Guidelines</a:t>
            </a:r>
            <a:r>
              <a:rPr lang="en-US" sz="1800" dirty="0" smtClean="0"/>
              <a:t>				</a:t>
            </a:r>
          </a:p>
          <a:p>
            <a:pPr marL="280988" indent="-280988">
              <a:buFont typeface="Arial"/>
              <a:buChar char="•"/>
            </a:pPr>
            <a:r>
              <a:rPr lang="en-US" sz="1800" dirty="0" smtClean="0"/>
              <a:t>If the medication is </a:t>
            </a:r>
            <a:r>
              <a:rPr lang="en-US" sz="1800" u="sng" dirty="0" smtClean="0"/>
              <a:t>common</a:t>
            </a:r>
            <a:r>
              <a:rPr lang="en-US" sz="1800" dirty="0" smtClean="0"/>
              <a:t>—spell it out, </a:t>
            </a:r>
            <a:br>
              <a:rPr lang="en-US" sz="1800" dirty="0" smtClean="0"/>
            </a:br>
            <a:r>
              <a:rPr lang="en-US" sz="1800" dirty="0" smtClean="0"/>
              <a:t>tell how it is taken and its purpose</a:t>
            </a:r>
          </a:p>
          <a:p>
            <a:pPr marL="280988" indent="-280988">
              <a:buFont typeface="Arial"/>
              <a:buChar char="•"/>
            </a:pPr>
            <a:r>
              <a:rPr lang="en-US" sz="1800" dirty="0" smtClean="0"/>
              <a:t>If the medication is </a:t>
            </a:r>
            <a:r>
              <a:rPr lang="en-US" sz="1800" u="sng" dirty="0" smtClean="0"/>
              <a:t>uncommon</a:t>
            </a:r>
            <a:r>
              <a:rPr lang="en-US" sz="1800" dirty="0" smtClean="0"/>
              <a:t>—don’t spell it out, tell how it is taken and its purpose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082843"/>
            <a:ext cx="7355840" cy="4557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639872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790" y="1323475"/>
            <a:ext cx="6162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Medication</a:t>
            </a:r>
            <a:r>
              <a:rPr lang="en-US" sz="1800" dirty="0" smtClean="0"/>
              <a:t>				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painkiller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aspirin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anti-viral drugs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corticosteroids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topical cream (capsaicin)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vitamin B complex</a:t>
            </a:r>
          </a:p>
          <a:p>
            <a:pPr marL="280988" indent="-280988">
              <a:buAutoNum type="arabicPeriod"/>
            </a:pPr>
            <a:r>
              <a:rPr lang="en-US" sz="1800" b="1" dirty="0" err="1" smtClean="0"/>
              <a:t>arsenicum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mezereum</a:t>
            </a:r>
            <a:endParaRPr lang="en-US" sz="1800" b="1" dirty="0" smtClean="0"/>
          </a:p>
          <a:p>
            <a:r>
              <a:rPr lang="en-US" sz="1800" b="1" dirty="0" smtClean="0"/>
              <a:t> </a:t>
            </a:r>
          </a:p>
          <a:p>
            <a:r>
              <a:rPr lang="en-US" sz="1800" u="sng" dirty="0" smtClean="0"/>
              <a:t>Guidelines</a:t>
            </a:r>
            <a:r>
              <a:rPr lang="en-US" sz="1800" dirty="0" smtClean="0"/>
              <a:t>				</a:t>
            </a:r>
          </a:p>
          <a:p>
            <a:pPr marL="280988" indent="-280988">
              <a:buFont typeface="Arial"/>
              <a:buChar char="•"/>
            </a:pPr>
            <a:r>
              <a:rPr lang="en-US" sz="1800" dirty="0" smtClean="0"/>
              <a:t>If the medication is </a:t>
            </a:r>
            <a:r>
              <a:rPr lang="en-US" sz="1800" u="sng" dirty="0" smtClean="0"/>
              <a:t>common</a:t>
            </a:r>
            <a:r>
              <a:rPr lang="en-US" sz="1800" dirty="0" smtClean="0"/>
              <a:t>—spell it out, </a:t>
            </a:r>
            <a:br>
              <a:rPr lang="en-US" sz="1800" dirty="0" smtClean="0"/>
            </a:br>
            <a:r>
              <a:rPr lang="en-US" sz="1800" dirty="0" smtClean="0"/>
              <a:t>tell how it is taken and its purpose</a:t>
            </a:r>
          </a:p>
          <a:p>
            <a:pPr marL="280988" indent="-280988">
              <a:buFont typeface="Arial"/>
              <a:buChar char="•"/>
            </a:pPr>
            <a:r>
              <a:rPr lang="en-US" sz="1800" dirty="0" smtClean="0"/>
              <a:t>If the medication is </a:t>
            </a:r>
            <a:r>
              <a:rPr lang="en-US" sz="1800" u="sng" dirty="0" smtClean="0"/>
              <a:t>uncommon</a:t>
            </a:r>
            <a:r>
              <a:rPr lang="en-US" sz="1800" dirty="0" smtClean="0"/>
              <a:t>—don’t spell it out, </a:t>
            </a:r>
            <a:br>
              <a:rPr lang="en-US" sz="1800" dirty="0" smtClean="0"/>
            </a:br>
            <a:r>
              <a:rPr lang="en-US" sz="1800" dirty="0" smtClean="0"/>
              <a:t>tell how it is taken and its purpose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082842"/>
            <a:ext cx="7355840" cy="4557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639871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789" y="2307537"/>
            <a:ext cx="3221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/>
              <a:t>Discuss a condition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describe symptoms</a:t>
            </a:r>
          </a:p>
          <a:p>
            <a:pPr marL="280988" indent="-280988">
              <a:buAutoNum type="arabicPeriod"/>
            </a:pPr>
            <a:r>
              <a:rPr lang="en-US" sz="1800" dirty="0" smtClean="0"/>
              <a:t>describe causes  </a:t>
            </a:r>
            <a:r>
              <a:rPr lang="en-US" sz="1800" u="sng" dirty="0" smtClean="0"/>
              <a:t> </a:t>
            </a:r>
          </a:p>
          <a:p>
            <a:pPr marL="280988" indent="-280988">
              <a:buAutoNum type="arabicPeriod"/>
            </a:pPr>
            <a:r>
              <a:rPr lang="en-US" sz="1800" b="1" dirty="0" smtClean="0"/>
              <a:t>discuss treatment</a:t>
            </a:r>
          </a:p>
          <a:p>
            <a:pPr marL="681038" lvl="1" indent="-223838">
              <a:buFont typeface="Arial"/>
              <a:buChar char="•"/>
            </a:pPr>
            <a:r>
              <a:rPr lang="en-US" sz="1800" b="1" dirty="0" smtClean="0"/>
              <a:t>tell if it is curable</a:t>
            </a:r>
          </a:p>
          <a:p>
            <a:pPr marL="681038" lvl="1" indent="-223838">
              <a:buFont typeface="Arial"/>
              <a:buChar char="•"/>
            </a:pPr>
            <a:r>
              <a:rPr lang="en-US" sz="1800" b="1" dirty="0" smtClean="0"/>
              <a:t>list treatment options on weak hand   </a:t>
            </a:r>
            <a:endParaRPr lang="en-US" sz="1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07255" y="2307470"/>
            <a:ext cx="1804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/>
              <a:t>Conditions</a:t>
            </a:r>
            <a:r>
              <a:rPr lang="en-US" sz="1800" dirty="0" smtClean="0"/>
              <a:t> </a:t>
            </a:r>
            <a:endParaRPr lang="en-US" sz="1800" u="sng" dirty="0" smtClean="0"/>
          </a:p>
          <a:p>
            <a:r>
              <a:rPr lang="en-US" sz="1800" dirty="0" smtClean="0"/>
              <a:t>hay fever</a:t>
            </a:r>
          </a:p>
          <a:p>
            <a:r>
              <a:rPr lang="en-US" sz="1800" dirty="0" smtClean="0"/>
              <a:t>arthritis</a:t>
            </a:r>
          </a:p>
          <a:p>
            <a:r>
              <a:rPr lang="en-US" sz="1800" dirty="0" smtClean="0"/>
              <a:t>hepatitis A migraine</a:t>
            </a:r>
          </a:p>
          <a:p>
            <a:r>
              <a:rPr lang="en-US" sz="1800" dirty="0" smtClean="0"/>
              <a:t>anemia</a:t>
            </a:r>
          </a:p>
          <a:p>
            <a:r>
              <a:rPr lang="en-US" sz="1800" dirty="0" smtClean="0"/>
              <a:t>shingles</a:t>
            </a:r>
          </a:p>
          <a:p>
            <a:r>
              <a:rPr lang="en-US" sz="1800" dirty="0" smtClean="0"/>
              <a:t>athlete’s foot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2_p21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06655" y="382337"/>
            <a:ext cx="6930690" cy="6382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3" y="44873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Face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63233" y="1442620"/>
            <a:ext cx="4817533" cy="3972759"/>
            <a:chOff x="2709334" y="1174537"/>
            <a:chExt cx="4817533" cy="3972759"/>
          </a:xfrm>
        </p:grpSpPr>
        <p:sp>
          <p:nvSpPr>
            <p:cNvPr id="3" name="Rectangle 2"/>
            <p:cNvSpPr/>
            <p:nvPr/>
          </p:nvSpPr>
          <p:spPr>
            <a:xfrm>
              <a:off x="2718206" y="1174537"/>
              <a:ext cx="37075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0050" indent="-400050">
                <a:spcAft>
                  <a:spcPts val="1200"/>
                </a:spcAft>
              </a:pPr>
              <a:r>
                <a:rPr lang="en-US" sz="1800" b="1" dirty="0" smtClean="0"/>
                <a:t>Dialogue Practice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09334" y="1515533"/>
              <a:ext cx="1024462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Situation:</a:t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endParaRPr lang="en-US" sz="1400" b="1" dirty="0" smtClean="0"/>
            </a:p>
            <a:p>
              <a:pPr marL="58738" indent="-58738" algn="r">
                <a:spcAft>
                  <a:spcPts val="200"/>
                </a:spcAft>
              </a:pPr>
              <a:endParaRPr lang="en-US" sz="1400" b="1" dirty="0" smtClean="0"/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A:</a:t>
              </a:r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B and C:</a:t>
              </a:r>
            </a:p>
            <a:p>
              <a:pPr marL="58738" indent="-58738" algn="r">
                <a:spcAft>
                  <a:spcPts val="200"/>
                </a:spcAft>
              </a:pPr>
              <a:endParaRPr lang="en-US" sz="1400" b="1" dirty="0" smtClean="0"/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A:</a:t>
              </a:r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B and C:</a:t>
              </a:r>
            </a:p>
            <a:p>
              <a:pPr marL="58738" indent="-58738" algn="r">
                <a:spcAft>
                  <a:spcPts val="200"/>
                </a:spcAft>
              </a:pPr>
              <a:endParaRPr lang="en-US" sz="1400" b="1" dirty="0" smtClean="0"/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A:</a:t>
              </a:r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B and C:</a:t>
              </a:r>
            </a:p>
            <a:p>
              <a:pPr marL="58738" indent="-58738" algn="r">
                <a:spcAft>
                  <a:spcPts val="200"/>
                </a:spcAft>
              </a:pPr>
              <a:endParaRPr lang="en-US" sz="1400" b="1" dirty="0" smtClean="0"/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A:</a:t>
              </a:r>
            </a:p>
            <a:p>
              <a:pPr marL="58738" indent="-58738" algn="r">
                <a:spcAft>
                  <a:spcPts val="200"/>
                </a:spcAft>
              </a:pPr>
              <a:r>
                <a:rPr lang="en-US" sz="1400" b="1" dirty="0" smtClean="0"/>
                <a:t>B and C:</a:t>
              </a:r>
              <a:endParaRPr lang="en-US" sz="1400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0662" y="1515533"/>
              <a:ext cx="388620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“A” suspects </a:t>
              </a:r>
              <a:r>
                <a:rPr lang="en-US" sz="1400" dirty="0" err="1" smtClean="0"/>
                <a:t>s</a:t>
              </a:r>
              <a:r>
                <a:rPr lang="en-US" sz="1400" dirty="0" smtClean="0"/>
                <a:t>/he has a specific kind of health condition and goes to seek the advice of two health-care experts.</a:t>
              </a:r>
            </a:p>
            <a:p>
              <a:pPr marL="58738" indent="-58738">
                <a:spcAft>
                  <a:spcPts val="200"/>
                </a:spcAft>
              </a:pPr>
              <a:endParaRPr lang="en-US" sz="1400" dirty="0" smtClean="0"/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explain symptoms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identify possible condition</a:t>
              </a:r>
            </a:p>
            <a:p>
              <a:pPr marL="58738" indent="-58738">
                <a:spcAft>
                  <a:spcPts val="200"/>
                </a:spcAft>
              </a:pPr>
              <a:endParaRPr lang="en-US" sz="1400" dirty="0" smtClean="0"/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ask what might be the </a:t>
              </a:r>
              <a:r>
                <a:rPr lang="en-US" sz="1400" dirty="0" err="1" smtClean="0"/>
                <a:t>cause(s</a:t>
              </a:r>
              <a:r>
                <a:rPr lang="en-US" sz="1400" dirty="0" smtClean="0"/>
                <a:t>)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describe possible / known causes</a:t>
              </a:r>
            </a:p>
            <a:p>
              <a:pPr marL="58738" indent="-58738">
                <a:spcAft>
                  <a:spcPts val="200"/>
                </a:spcAft>
              </a:pPr>
              <a:endParaRPr lang="en-US" sz="1400" dirty="0" smtClean="0"/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ask what </a:t>
              </a:r>
              <a:r>
                <a:rPr lang="en-US" sz="1400" dirty="0" err="1" smtClean="0"/>
                <a:t>s</a:t>
              </a:r>
              <a:r>
                <a:rPr lang="en-US" sz="1400" dirty="0" smtClean="0"/>
                <a:t>/he should do now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suggest different treatments</a:t>
              </a:r>
            </a:p>
            <a:p>
              <a:pPr marL="58738" indent="-58738">
                <a:spcAft>
                  <a:spcPts val="200"/>
                </a:spcAft>
              </a:pPr>
              <a:endParaRPr lang="en-US" sz="1400" dirty="0" smtClean="0"/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ask questions about treatments to clarify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400" dirty="0" smtClean="0"/>
                <a:t>explain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83920" y="1082842"/>
            <a:ext cx="7355840" cy="4557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11200" y="5639871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3262" y="2900947"/>
            <a:ext cx="6938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>
              <a:buFont typeface="Arial"/>
              <a:buChar char="•"/>
            </a:pPr>
            <a:r>
              <a:rPr lang="en-US" sz="1800" dirty="0" smtClean="0"/>
              <a:t>name condition, briefly describe symptoms (use </a:t>
            </a:r>
            <a:r>
              <a:rPr lang="en-US" sz="1800" dirty="0" err="1" smtClean="0"/>
              <a:t>topicalization</a:t>
            </a:r>
            <a:r>
              <a:rPr lang="en-US" sz="1800" dirty="0" smtClean="0"/>
              <a:t>)</a:t>
            </a:r>
          </a:p>
          <a:p>
            <a:pPr indent="173038">
              <a:buFont typeface="Arial"/>
              <a:buChar char="•"/>
            </a:pPr>
            <a:r>
              <a:rPr lang="en-US" sz="1800" dirty="0" smtClean="0"/>
              <a:t>describe causes (use rhetorical question)</a:t>
            </a:r>
          </a:p>
          <a:p>
            <a:pPr indent="173038">
              <a:buFont typeface="Arial"/>
              <a:buChar char="•"/>
            </a:pPr>
            <a:r>
              <a:rPr lang="en-US" sz="1800" dirty="0" smtClean="0"/>
              <a:t>discuss treatment options (use rhetorical question)	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336" y="1272700"/>
            <a:ext cx="51366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Language Features</a:t>
            </a:r>
          </a:p>
          <a:p>
            <a:pPr marL="400050" indent="-400050">
              <a:spcBef>
                <a:spcPts val="0"/>
              </a:spcBef>
              <a:spcAft>
                <a:spcPts val="0"/>
              </a:spcAft>
            </a:pPr>
            <a:endParaRPr lang="en-US" sz="1800" b="1" dirty="0" smtClean="0"/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/>
              <a:t>How did Nikki handle this terminologies?</a:t>
            </a:r>
            <a:br>
              <a:rPr lang="en-US" sz="1400" b="1" dirty="0" smtClean="0"/>
            </a:br>
            <a:r>
              <a:rPr lang="en-US" sz="1400" dirty="0" smtClean="0"/>
              <a:t>“Parkinson’s disease”— </a:t>
            </a:r>
            <a:br>
              <a:rPr lang="en-US" sz="1400" dirty="0" smtClean="0"/>
            </a:br>
            <a:r>
              <a:rPr lang="en-US" sz="1400" dirty="0" smtClean="0"/>
              <a:t>“Movement”—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“Chemical”</a:t>
            </a:r>
            <a:r>
              <a:rPr lang="en-US" sz="1400" dirty="0" smtClean="0"/>
              <a:t>—</a:t>
            </a:r>
            <a:br>
              <a:rPr lang="en-US" sz="1400" dirty="0" smtClean="0"/>
            </a:br>
            <a:r>
              <a:rPr lang="en-US" sz="1400" dirty="0" smtClean="0"/>
              <a:t>“Dopamine”—</a:t>
            </a:r>
            <a:br>
              <a:rPr lang="en-US" sz="1400" dirty="0" smtClean="0"/>
            </a:br>
            <a:r>
              <a:rPr lang="en-US" sz="1400" dirty="0" smtClean="0"/>
              <a:t>“L-</a:t>
            </a:r>
            <a:r>
              <a:rPr lang="en-US" sz="1400" dirty="0" err="1" smtClean="0"/>
              <a:t>Dopa</a:t>
            </a:r>
            <a:r>
              <a:rPr lang="en-US" sz="1400" dirty="0" smtClean="0"/>
              <a:t>”—</a:t>
            </a:r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 smtClean="0"/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/>
              <a:t>When did Nikki use role shift?</a:t>
            </a:r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 smtClean="0"/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/>
              <a:t>What transitions did Nikki use to begin each segment in her presentation?</a:t>
            </a:r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 smtClean="0"/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/>
              <a:t>What sign Nikki use to end each segment in her presentation?</a:t>
            </a:r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dirty="0" smtClean="0"/>
          </a:p>
          <a:p>
            <a:pPr marL="280988" indent="-2809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dirty="0" smtClean="0"/>
              <a:t>Several times throughout the presentation, Nikki established the subject on her dominant (left) hand and then pointed to it with her weak (right) hand. </a:t>
            </a:r>
            <a:br>
              <a:rPr lang="en-US" sz="1400" b="1" dirty="0" smtClean="0"/>
            </a:br>
            <a:r>
              <a:rPr lang="en-US" sz="1400" b="1" dirty="0" smtClean="0"/>
              <a:t>What is the function of this technique?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1577474"/>
            <a:ext cx="7355840" cy="3701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97325" indent="-1711325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527892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459" y="2802168"/>
            <a:ext cx="2232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noun</a:t>
            </a:r>
            <a:r>
              <a:rPr lang="en-US" sz="1800" dirty="0" smtClean="0"/>
              <a:t> (name of)</a:t>
            </a:r>
            <a:endParaRPr lang="en-US" sz="1800" u="sng" dirty="0"/>
          </a:p>
        </p:txBody>
      </p:sp>
      <p:sp>
        <p:nvSpPr>
          <p:cNvPr id="6" name="Rectangle 5"/>
          <p:cNvSpPr/>
          <p:nvPr/>
        </p:nvSpPr>
        <p:spPr>
          <a:xfrm>
            <a:off x="4839360" y="2802101"/>
            <a:ext cx="180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 smtClean="0"/>
              <a:t>description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• shape</a:t>
            </a:r>
          </a:p>
          <a:p>
            <a:r>
              <a:rPr lang="en-US" sz="1800" dirty="0" smtClean="0"/>
              <a:t>• behavior</a:t>
            </a:r>
          </a:p>
          <a:p>
            <a:r>
              <a:rPr lang="en-US" sz="1800" dirty="0" smtClean="0"/>
              <a:t>• function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3_p21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09702" y="515306"/>
            <a:ext cx="6924595" cy="5827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2" y="448733"/>
            <a:ext cx="31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Digestive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4_p22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298" y="279400"/>
            <a:ext cx="5617404" cy="629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2" y="448733"/>
            <a:ext cx="31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Circulatory System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5_p22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5467" y="610898"/>
            <a:ext cx="6333066" cy="5636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2" y="448733"/>
            <a:ext cx="31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Respiratory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532" y="448733"/>
            <a:ext cx="31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Skeletal System</a:t>
            </a:r>
          </a:p>
        </p:txBody>
      </p:sp>
      <p:pic>
        <p:nvPicPr>
          <p:cNvPr id="4" name="Picture 3" descr="M46_p22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59896" y="311037"/>
            <a:ext cx="5690528" cy="6316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0532" y="448733"/>
            <a:ext cx="314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Muscular/Nervous System</a:t>
            </a:r>
          </a:p>
        </p:txBody>
      </p:sp>
      <p:pic>
        <p:nvPicPr>
          <p:cNvPr id="4" name="Picture 3" descr="M46_p22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4711" y="320841"/>
            <a:ext cx="5592384" cy="6266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46_p22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47116" y="842909"/>
            <a:ext cx="5636926" cy="549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533" y="448732"/>
            <a:ext cx="242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Reproductive System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6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&quot;/&gt;&lt;property id=&quot;20307&quot; value=&quot;278&quot;/&gt;&lt;/object&gt;&lt;object type=&quot;3&quot; unique_id=&quot;10007&quot;&gt;&lt;property id=&quot;20148&quot; value=&quot;5&quot;/&gt;&lt;property id=&quot;20300&quot; value=&quot;Slide 5&quot;/&gt;&lt;property id=&quot;20307&quot; value=&quot;279&quot;/&gt;&lt;/object&gt;&lt;object type=&quot;3&quot; unique_id=&quot;10008&quot;&gt;&lt;property id=&quot;20148&quot; value=&quot;5&quot;/&gt;&lt;property id=&quot;20300&quot; value=&quot;Slide 6&quot;/&gt;&lt;property id=&quot;20307&quot; value=&quot;280&quot;/&gt;&lt;/object&gt;&lt;object type=&quot;3&quot; unique_id=&quot;10009&quot;&gt;&lt;property id=&quot;20148&quot; value=&quot;5&quot;/&gt;&lt;property id=&quot;20300&quot; value=&quot;Slide 7&quot;/&gt;&lt;property id=&quot;20307&quot; value=&quot;281&quot;/&gt;&lt;/object&gt;&lt;object type=&quot;3&quot; unique_id=&quot;10010&quot;&gt;&lt;property id=&quot;20148&quot; value=&quot;5&quot;/&gt;&lt;property id=&quot;20300&quot; value=&quot;Slide 8&quot;/&gt;&lt;property id=&quot;20307&quot; value=&quot;282&quot;/&gt;&lt;/object&gt;&lt;object type=&quot;3&quot; unique_id=&quot;10011&quot;&gt;&lt;property id=&quot;20148&quot; value=&quot;5&quot;/&gt;&lt;property id=&quot;20300&quot; value=&quot;Slide 9&quot;/&gt;&lt;property id=&quot;20307&quot; value=&quot;283&quot;/&gt;&lt;/object&gt;&lt;object type=&quot;3&quot; unique_id=&quot;10012&quot;&gt;&lt;property id=&quot;20148&quot; value=&quot;5&quot;/&gt;&lt;property id=&quot;20300&quot; value=&quot;Slide 10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285&quot;/&gt;&lt;/object&gt;&lt;object type=&quot;3&quot; unique_id=&quot;10014&quot;&gt;&lt;property id=&quot;20148&quot; value=&quot;5&quot;/&gt;&lt;property id=&quot;20300&quot; value=&quot;Slide 12&quot;/&gt;&lt;property id=&quot;20307&quot; value=&quot;286&quot;/&gt;&lt;/object&gt;&lt;object type=&quot;3&quot; unique_id=&quot;10015&quot;&gt;&lt;property id=&quot;20148&quot; value=&quot;5&quot;/&gt;&lt;property id=&quot;20300&quot; value=&quot;Slide 13&quot;/&gt;&lt;property id=&quot;20307&quot; value=&quot;287&quot;/&gt;&lt;/object&gt;&lt;object type=&quot;3&quot; unique_id=&quot;10016&quot;&gt;&lt;property id=&quot;20148&quot; value=&quot;5&quot;/&gt;&lt;property id=&quot;20300&quot; value=&quot;Slide 14&quot;/&gt;&lt;property id=&quot;20307&quot; value=&quot;288&quot;/&gt;&lt;/object&gt;&lt;object type=&quot;3&quot; unique_id=&quot;10017&quot;&gt;&lt;property id=&quot;20148&quot; value=&quot;5&quot;/&gt;&lt;property id=&quot;20300&quot; value=&quot;Slide 15&quot;/&gt;&lt;property id=&quot;20307&quot; value=&quot;289&quot;/&gt;&lt;/object&gt;&lt;object type=&quot;3&quot; unique_id=&quot;10018&quot;&gt;&lt;property id=&quot;20148&quot; value=&quot;5&quot;/&gt;&lt;property id=&quot;20300&quot; value=&quot;Slide 16&quot;/&gt;&lt;property id=&quot;20307&quot; value=&quot;290&quot;/&gt;&lt;/object&gt;&lt;object type=&quot;3&quot; unique_id=&quot;10019&quot;&gt;&lt;property id=&quot;20148&quot; value=&quot;5&quot;/&gt;&lt;property id=&quot;20300&quot; value=&quot;Slide 17&quot;/&gt;&lt;property id=&quot;20307&quot; value=&quot;292&quot;/&gt;&lt;/object&gt;&lt;object type=&quot;3&quot; unique_id=&quot;10020&quot;&gt;&lt;property id=&quot;20148&quot; value=&quot;5&quot;/&gt;&lt;property id=&quot;20300&quot; value=&quot;Slide 18&quot;/&gt;&lt;property id=&quot;20307&quot; value=&quot;291&quot;/&gt;&lt;/object&gt;&lt;object type=&quot;3&quot; unique_id=&quot;10021&quot;&gt;&lt;property id=&quot;20148&quot; value=&quot;5&quot;/&gt;&lt;property id=&quot;20300&quot; value=&quot;Slide 19&quot;/&gt;&lt;property id=&quot;20307&quot; value=&quot;293&quot;/&gt;&lt;/object&gt;&lt;object type=&quot;3&quot; unique_id=&quot;10022&quot;&gt;&lt;property id=&quot;20148&quot; value=&quot;5&quot;/&gt;&lt;property id=&quot;20300&quot; value=&quot;Slide 20&quot;/&gt;&lt;property id=&quot;20307&quot; value=&quot;294&quot;/&gt;&lt;/object&gt;&lt;object type=&quot;3&quot; unique_id=&quot;10023&quot;&gt;&lt;property id=&quot;20148&quot; value=&quot;5&quot;/&gt;&lt;property id=&quot;20300&quot; value=&quot;Slide 21&quot;/&gt;&lt;property id=&quot;20307&quot; value=&quot;295&quot;/&gt;&lt;/object&gt;&lt;object type=&quot;3&quot; unique_id=&quot;10024&quot;&gt;&lt;property id=&quot;20148&quot; value=&quot;5&quot;/&gt;&lt;property id=&quot;20300&quot; value=&quot;Slide 22&quot;/&gt;&lt;property id=&quot;20307&quot; value=&quot;296&quot;/&gt;&lt;/object&gt;&lt;object type=&quot;3&quot; unique_id=&quot;10025&quot;&gt;&lt;property id=&quot;20148&quot; value=&quot;5&quot;/&gt;&lt;property id=&quot;20300&quot; value=&quot;Slide 23&quot;/&gt;&lt;property id=&quot;20307&quot; value=&quot;297&quot;/&gt;&lt;/object&gt;&lt;object type=&quot;3&quot; unique_id=&quot;10026&quot;&gt;&lt;property id=&quot;20148&quot; value=&quot;5&quot;/&gt;&lt;property id=&quot;20300&quot; value=&quot;Slide 24&quot;/&gt;&lt;property id=&quot;20307&quot; value=&quot;298&quot;/&gt;&lt;/object&gt;&lt;object type=&quot;3&quot; unique_id=&quot;10027&quot;&gt;&lt;property id=&quot;20148&quot; value=&quot;5&quot;/&gt;&lt;property id=&quot;20300&quot; value=&quot;Slide 25&quot;/&gt;&lt;property id=&quot;20307&quot; value=&quot;299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532</Words>
  <Application>Microsoft Office PowerPoint</Application>
  <PresentationFormat>On-screen Show (4:3)</PresentationFormat>
  <Paragraphs>249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Vividline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sophialouise</dc:creator>
  <cp:lastModifiedBy>Josef Harrison</cp:lastModifiedBy>
  <cp:revision>835</cp:revision>
  <dcterms:created xsi:type="dcterms:W3CDTF">2012-10-31T22:37:08Z</dcterms:created>
  <dcterms:modified xsi:type="dcterms:W3CDTF">2017-05-11T18:02:56Z</dcterms:modified>
</cp:coreProperties>
</file>