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8"/>
  </p:notesMasterIdLst>
  <p:handoutMasterIdLst>
    <p:handoutMasterId r:id="rId29"/>
  </p:handout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301" r:id="rId25"/>
    <p:sldId id="302" r:id="rId26"/>
    <p:sldId id="318" r:id="rId2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52"/>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52"/>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52"/>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52"/>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52"/>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52"/>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52"/>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52"/>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52"/>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0623"/>
    <a:srgbClr val="E40728"/>
    <a:srgbClr val="386B78"/>
    <a:srgbClr val="3F7886"/>
    <a:srgbClr val="411A85"/>
    <a:srgbClr val="437D8C"/>
    <a:srgbClr val="4A7C95"/>
    <a:srgbClr val="390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89727" autoAdjust="0"/>
  </p:normalViewPr>
  <p:slideViewPr>
    <p:cSldViewPr snapToGrid="0">
      <p:cViewPr>
        <p:scale>
          <a:sx n="95" d="100"/>
          <a:sy n="95" d="100"/>
        </p:scale>
        <p:origin x="-113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32E820B-821D-F240-A1A4-143EA16CBEFC}" type="slidenum">
              <a:rPr lang="en-US"/>
              <a:pPr>
                <a:defRPr/>
              </a:pPr>
              <a:t>‹#›</a:t>
            </a:fld>
            <a:endParaRPr lang="en-US"/>
          </a:p>
        </p:txBody>
      </p:sp>
    </p:spTree>
    <p:extLst>
      <p:ext uri="{BB962C8B-B14F-4D97-AF65-F5344CB8AC3E}">
        <p14:creationId xmlns:p14="http://schemas.microsoft.com/office/powerpoint/2010/main" val="3227282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37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37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337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A84C34C-598B-7C4A-92E3-7ECCC339B54F}" type="slidenum">
              <a:rPr lang="en-US"/>
              <a:pPr>
                <a:defRPr/>
              </a:pPr>
              <a:t>‹#›</a:t>
            </a:fld>
            <a:endParaRPr lang="en-US"/>
          </a:p>
        </p:txBody>
      </p:sp>
    </p:spTree>
    <p:extLst>
      <p:ext uri="{BB962C8B-B14F-4D97-AF65-F5344CB8AC3E}">
        <p14:creationId xmlns:p14="http://schemas.microsoft.com/office/powerpoint/2010/main" val="36065637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M87</a:t>
            </a:r>
          </a:p>
          <a:p>
            <a:r>
              <a:rPr lang="en-US" sz="1200" kern="1200" dirty="0" smtClean="0">
                <a:solidFill>
                  <a:schemeClr val="tx1"/>
                </a:solidFill>
                <a:latin typeface="Arial" charset="0"/>
                <a:ea typeface="ＭＳ Ｐゴシック" charset="-128"/>
                <a:cs typeface="ＭＳ Ｐゴシック" charset="-128"/>
              </a:rPr>
              <a:t>p.265</a:t>
            </a: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M91.B</a:t>
            </a:r>
          </a:p>
          <a:p>
            <a:r>
              <a:rPr lang="en-US" sz="1200" kern="1200" dirty="0" smtClean="0">
                <a:solidFill>
                  <a:schemeClr val="tx1"/>
                </a:solidFill>
                <a:latin typeface="Arial" charset="0"/>
                <a:ea typeface="ＭＳ Ｐゴシック" charset="-128"/>
                <a:cs typeface="ＭＳ Ｐゴシック" charset="-128"/>
              </a:rPr>
              <a:t>p.290</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M91.C</a:t>
            </a:r>
          </a:p>
          <a:p>
            <a:r>
              <a:rPr lang="en-US" sz="1200" kern="1200" dirty="0" smtClean="0">
                <a:solidFill>
                  <a:schemeClr val="tx1"/>
                </a:solidFill>
                <a:latin typeface="Arial" charset="0"/>
                <a:ea typeface="ＭＳ Ｐゴシック" charset="-128"/>
                <a:cs typeface="ＭＳ Ｐゴシック" charset="-128"/>
              </a:rPr>
              <a:t>p.290</a:t>
            </a: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M92.A</a:t>
            </a:r>
          </a:p>
          <a:p>
            <a:r>
              <a:rPr lang="en-US" sz="1200" kern="1200" dirty="0" smtClean="0">
                <a:solidFill>
                  <a:schemeClr val="tx1"/>
                </a:solidFill>
                <a:latin typeface="Arial" charset="0"/>
                <a:ea typeface="ＭＳ Ｐゴシック" charset="-128"/>
                <a:cs typeface="ＭＳ Ｐゴシック" charset="-128"/>
              </a:rPr>
              <a:t>p.291</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M92.B</a:t>
            </a:r>
          </a:p>
          <a:p>
            <a:r>
              <a:rPr lang="en-US" sz="1200" kern="1200" dirty="0" smtClean="0">
                <a:solidFill>
                  <a:schemeClr val="tx1"/>
                </a:solidFill>
                <a:latin typeface="Arial" charset="0"/>
                <a:ea typeface="ＭＳ Ｐゴシック" charset="-128"/>
                <a:cs typeface="ＭＳ Ｐゴシック" charset="-128"/>
              </a:rPr>
              <a:t>p.291</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M92.C</a:t>
            </a:r>
          </a:p>
          <a:p>
            <a:r>
              <a:rPr lang="en-US" sz="1200" kern="1200" dirty="0" smtClean="0">
                <a:solidFill>
                  <a:schemeClr val="tx1"/>
                </a:solidFill>
                <a:latin typeface="Arial" charset="0"/>
                <a:ea typeface="ＭＳ Ｐゴシック" charset="-128"/>
                <a:cs typeface="ＭＳ Ｐゴシック" charset="-128"/>
              </a:rPr>
              <a:t>p.292</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M93.A</a:t>
            </a:r>
          </a:p>
          <a:p>
            <a:r>
              <a:rPr lang="en-US" sz="1200" kern="1200" dirty="0" smtClean="0">
                <a:solidFill>
                  <a:schemeClr val="tx1"/>
                </a:solidFill>
                <a:latin typeface="Arial" charset="0"/>
                <a:ea typeface="ＭＳ Ｐゴシック" charset="-128"/>
                <a:cs typeface="ＭＳ Ｐゴシック" charset="-128"/>
              </a:rPr>
              <a:t>p.293</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M93.B</a:t>
            </a:r>
          </a:p>
          <a:p>
            <a:r>
              <a:rPr lang="en-US" sz="1200" kern="1200" dirty="0" smtClean="0">
                <a:solidFill>
                  <a:schemeClr val="tx1"/>
                </a:solidFill>
                <a:latin typeface="Arial" charset="0"/>
                <a:ea typeface="ＭＳ Ｐゴシック" charset="-128"/>
                <a:cs typeface="ＭＳ Ｐゴシック" charset="-128"/>
              </a:rPr>
              <a:t>p.293</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M93.C</a:t>
            </a:r>
          </a:p>
          <a:p>
            <a:r>
              <a:rPr lang="en-US" sz="1200" kern="1200" dirty="0" smtClean="0">
                <a:solidFill>
                  <a:schemeClr val="tx1"/>
                </a:solidFill>
                <a:latin typeface="Arial" charset="0"/>
                <a:ea typeface="ＭＳ Ｐゴシック" charset="-128"/>
                <a:cs typeface="ＭＳ Ｐゴシック" charset="-128"/>
              </a:rPr>
              <a:t>p.294</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M94.A</a:t>
            </a:r>
          </a:p>
          <a:p>
            <a:r>
              <a:rPr lang="en-US" sz="1200" kern="1200" dirty="0" smtClean="0">
                <a:solidFill>
                  <a:schemeClr val="tx1"/>
                </a:solidFill>
                <a:latin typeface="Arial" charset="0"/>
                <a:ea typeface="ＭＳ Ｐゴシック" charset="-128"/>
                <a:cs typeface="ＭＳ Ｐゴシック" charset="-128"/>
              </a:rPr>
              <a:t>p.294</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M94.B</a:t>
            </a:r>
          </a:p>
          <a:p>
            <a:r>
              <a:rPr lang="en-US" sz="1200" kern="1200" dirty="0" smtClean="0">
                <a:solidFill>
                  <a:schemeClr val="tx1"/>
                </a:solidFill>
                <a:latin typeface="Arial" charset="0"/>
                <a:ea typeface="ＭＳ Ｐゴシック" charset="-128"/>
                <a:cs typeface="ＭＳ Ｐゴシック" charset="-128"/>
              </a:rPr>
              <a:t>p.295</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M88.A</a:t>
            </a:r>
          </a:p>
          <a:p>
            <a:r>
              <a:rPr lang="en-US" sz="1200" kern="1200" dirty="0" smtClean="0">
                <a:solidFill>
                  <a:schemeClr val="tx1"/>
                </a:solidFill>
                <a:latin typeface="Arial" charset="0"/>
                <a:ea typeface="ＭＳ Ｐゴシック" charset="-128"/>
                <a:cs typeface="ＭＳ Ｐゴシック" charset="-128"/>
              </a:rPr>
              <a:t>p.285</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M95</a:t>
            </a:r>
          </a:p>
          <a:p>
            <a:r>
              <a:rPr lang="en-US" sz="1200" kern="1200" dirty="0" smtClean="0">
                <a:solidFill>
                  <a:schemeClr val="tx1"/>
                </a:solidFill>
                <a:latin typeface="Arial" charset="0"/>
                <a:ea typeface="ＭＳ Ｐゴシック" charset="-128"/>
                <a:cs typeface="ＭＳ Ｐゴシック" charset="-128"/>
              </a:rPr>
              <a:t>p.299</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M96</a:t>
            </a:r>
          </a:p>
          <a:p>
            <a:r>
              <a:rPr lang="en-US" sz="1200" kern="1200" dirty="0" smtClean="0">
                <a:solidFill>
                  <a:schemeClr val="tx1"/>
                </a:solidFill>
                <a:latin typeface="Arial" charset="0"/>
                <a:ea typeface="ＭＳ Ｐゴシック" charset="-128"/>
                <a:cs typeface="ＭＳ Ｐゴシック" charset="-128"/>
              </a:rPr>
              <a:t>p.315</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M97</a:t>
            </a:r>
          </a:p>
          <a:p>
            <a:r>
              <a:rPr lang="en-US" sz="1200" kern="1200" dirty="0" smtClean="0">
                <a:solidFill>
                  <a:schemeClr val="tx1"/>
                </a:solidFill>
                <a:latin typeface="Arial" charset="0"/>
                <a:ea typeface="ＭＳ Ｐゴシック" charset="-128"/>
                <a:cs typeface="ＭＳ Ｐゴシック" charset="-128"/>
              </a:rPr>
              <a:t>p.326</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B47</a:t>
            </a:r>
          </a:p>
          <a:p>
            <a:r>
              <a:rPr lang="en-US" sz="1200" kern="1200" dirty="0" smtClean="0">
                <a:solidFill>
                  <a:schemeClr val="tx1"/>
                </a:solidFill>
                <a:latin typeface="Arial" charset="0"/>
                <a:ea typeface="ＭＳ Ｐゴシック" charset="-128"/>
                <a:cs typeface="ＭＳ Ｐゴシック" charset="-128"/>
              </a:rPr>
              <a:t>p.333</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B48</a:t>
            </a:r>
          </a:p>
          <a:p>
            <a:r>
              <a:rPr lang="en-US" sz="1200" kern="1200" dirty="0" smtClean="0">
                <a:solidFill>
                  <a:schemeClr val="tx1"/>
                </a:solidFill>
                <a:latin typeface="Arial" charset="0"/>
                <a:ea typeface="ＭＳ Ｐゴシック" charset="-128"/>
                <a:cs typeface="ＭＳ Ｐゴシック" charset="-128"/>
              </a:rPr>
              <a:t>p.338</a:t>
            </a: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B49</a:t>
            </a:r>
          </a:p>
          <a:p>
            <a:r>
              <a:rPr lang="en-US" sz="1200" kern="1200" dirty="0" smtClean="0">
                <a:solidFill>
                  <a:schemeClr val="tx1"/>
                </a:solidFill>
                <a:latin typeface="Arial" charset="0"/>
                <a:ea typeface="ＭＳ Ｐゴシック" charset="-128"/>
                <a:cs typeface="ＭＳ Ｐゴシック" charset="-128"/>
              </a:rPr>
              <a:t>p.339</a:t>
            </a: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M116</a:t>
            </a:r>
          </a:p>
          <a:p>
            <a:r>
              <a:rPr lang="en-US" sz="1200" kern="1200" dirty="0" err="1" smtClean="0">
                <a:solidFill>
                  <a:schemeClr val="tx1"/>
                </a:solidFill>
                <a:latin typeface="Arial" charset="0"/>
                <a:ea typeface="ＭＳ Ｐゴシック" charset="-128"/>
                <a:cs typeface="ＭＳ Ｐゴシック" charset="-128"/>
              </a:rPr>
              <a:t>p</a:t>
            </a:r>
            <a:r>
              <a:rPr lang="en-US" sz="1200" kern="1200" dirty="0" smtClean="0">
                <a:solidFill>
                  <a:schemeClr val="tx1"/>
                </a:solidFill>
                <a:latin typeface="Arial" charset="0"/>
                <a:ea typeface="ＭＳ Ｐゴシック" charset="-128"/>
                <a:cs typeface="ＭＳ Ｐゴシック" charset="-128"/>
              </a:rPr>
              <a:t>. </a:t>
            </a:r>
            <a:r>
              <a:rPr lang="en-US" sz="1200" kern="1200" smtClean="0">
                <a:solidFill>
                  <a:schemeClr val="tx1"/>
                </a:solidFill>
                <a:latin typeface="Arial" charset="0"/>
                <a:ea typeface="ＭＳ Ｐゴシック" charset="-128"/>
                <a:cs typeface="ＭＳ Ｐゴシック" charset="-128"/>
              </a:rPr>
              <a:t>377</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M88.B</a:t>
            </a:r>
          </a:p>
          <a:p>
            <a:r>
              <a:rPr lang="en-US" sz="1200" kern="1200" dirty="0" smtClean="0">
                <a:solidFill>
                  <a:schemeClr val="tx1"/>
                </a:solidFill>
                <a:latin typeface="Arial" charset="0"/>
                <a:ea typeface="ＭＳ Ｐゴシック" charset="-128"/>
                <a:cs typeface="ＭＳ Ｐゴシック" charset="-128"/>
              </a:rPr>
              <a:t>p.286</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M89.A</a:t>
            </a:r>
          </a:p>
          <a:p>
            <a:r>
              <a:rPr lang="en-US" sz="1200" kern="1200" dirty="0" smtClean="0">
                <a:solidFill>
                  <a:schemeClr val="tx1"/>
                </a:solidFill>
                <a:latin typeface="Arial" charset="0"/>
                <a:ea typeface="ＭＳ Ｐゴシック" charset="-128"/>
                <a:cs typeface="ＭＳ Ｐゴシック" charset="-128"/>
              </a:rPr>
              <a:t>p.286</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M89.B</a:t>
            </a:r>
          </a:p>
          <a:p>
            <a:r>
              <a:rPr lang="en-US" sz="1200" kern="1200" dirty="0" smtClean="0">
                <a:solidFill>
                  <a:schemeClr val="tx1"/>
                </a:solidFill>
                <a:latin typeface="Arial" charset="0"/>
                <a:ea typeface="ＭＳ Ｐゴシック" charset="-128"/>
                <a:cs typeface="ＭＳ Ｐゴシック" charset="-128"/>
              </a:rPr>
              <a:t>p.287</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M90.A</a:t>
            </a:r>
          </a:p>
          <a:p>
            <a:r>
              <a:rPr lang="en-US" sz="1200" kern="1200" dirty="0" smtClean="0">
                <a:solidFill>
                  <a:schemeClr val="tx1"/>
                </a:solidFill>
                <a:latin typeface="Arial" charset="0"/>
                <a:ea typeface="ＭＳ Ｐゴシック" charset="-128"/>
                <a:cs typeface="ＭＳ Ｐゴシック" charset="-128"/>
              </a:rPr>
              <a:t>p.288</a:t>
            </a: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M90.B</a:t>
            </a:r>
          </a:p>
          <a:p>
            <a:r>
              <a:rPr lang="en-US" sz="1200" kern="1200" dirty="0" smtClean="0">
                <a:solidFill>
                  <a:schemeClr val="tx1"/>
                </a:solidFill>
                <a:latin typeface="Arial" charset="0"/>
                <a:ea typeface="ＭＳ Ｐゴシック" charset="-128"/>
                <a:cs typeface="ＭＳ Ｐゴシック" charset="-128"/>
              </a:rPr>
              <a:t>p.288</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M90.C</a:t>
            </a:r>
          </a:p>
          <a:p>
            <a:r>
              <a:rPr lang="en-US" sz="1200" kern="1200" dirty="0" smtClean="0">
                <a:solidFill>
                  <a:schemeClr val="tx1"/>
                </a:solidFill>
                <a:latin typeface="Arial" charset="0"/>
                <a:ea typeface="ＭＳ Ｐゴシック" charset="-128"/>
                <a:cs typeface="ＭＳ Ｐゴシック" charset="-128"/>
              </a:rPr>
              <a:t>p.289</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ＭＳ Ｐゴシック" charset="-128"/>
                <a:cs typeface="ＭＳ Ｐゴシック" charset="-128"/>
              </a:rPr>
              <a:t>M91.A</a:t>
            </a:r>
          </a:p>
          <a:p>
            <a:r>
              <a:rPr lang="en-US" sz="1200" kern="1200" dirty="0" smtClean="0">
                <a:solidFill>
                  <a:schemeClr val="tx1"/>
                </a:solidFill>
                <a:latin typeface="Arial" charset="0"/>
                <a:ea typeface="ＭＳ Ｐゴシック" charset="-128"/>
                <a:cs typeface="ＭＳ Ｐゴシック" charset="-128"/>
              </a:rPr>
              <a:t>p.289</a:t>
            </a:r>
          </a:p>
          <a:p>
            <a:endParaRPr lang="en-US" dirty="0"/>
          </a:p>
        </p:txBody>
      </p:sp>
      <p:sp>
        <p:nvSpPr>
          <p:cNvPr id="4" name="Slide Number Placeholder 3"/>
          <p:cNvSpPr>
            <a:spLocks noGrp="1"/>
          </p:cNvSpPr>
          <p:nvPr>
            <p:ph type="sldNum" sz="quarter" idx="10"/>
          </p:nvPr>
        </p:nvSpPr>
        <p:spPr/>
        <p:txBody>
          <a:bodyPr/>
          <a:lstStyle/>
          <a:p>
            <a:pPr>
              <a:defRPr/>
            </a:pPr>
            <a:fld id="{FA84C34C-598B-7C4A-92E3-7ECCC339B54F}"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chor="ctr"/>
          <a:lstStyle>
            <a:lvl1pPr marL="0" inden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62760"/>
            <a:ext cx="8229600" cy="97028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2133600" y="2934118"/>
            <a:ext cx="5061020" cy="2074761"/>
          </a:xfrm>
        </p:spPr>
        <p:txBody>
          <a:bodyPr anchor="t"/>
          <a:lstStyle>
            <a:lvl1pPr marL="0" inden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7680"/>
            <a:ext cx="8239760" cy="4566920"/>
          </a:xfrm>
        </p:spPr>
        <p:txBody>
          <a:bodyPr/>
          <a:lstStyle>
            <a:lvl1pPr marL="0" inden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5920" y="995680"/>
            <a:ext cx="5984240" cy="4566920"/>
          </a:xfrm>
        </p:spPr>
        <p:txBody>
          <a:bodyPr anchor="ctr"/>
          <a:lstStyle>
            <a:lvl1pPr marL="0" inden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Line 23"/>
          <p:cNvSpPr>
            <a:spLocks noChangeShapeType="1"/>
          </p:cNvSpPr>
          <p:nvPr userDrawn="1"/>
        </p:nvSpPr>
        <p:spPr bwMode="auto">
          <a:xfrm>
            <a:off x="444500" y="269240"/>
            <a:ext cx="8229600" cy="0"/>
          </a:xfrm>
          <a:prstGeom prst="line">
            <a:avLst/>
          </a:prstGeom>
          <a:noFill/>
          <a:ln w="12700">
            <a:solidFill>
              <a:srgbClr val="BD0623"/>
            </a:solidFill>
            <a:round/>
            <a:headEnd/>
            <a:tailEnd/>
          </a:ln>
        </p:spPr>
        <p:txBody>
          <a:bodyPr wrap="none" anchor="ctr">
            <a:prstTxWarp prst="textNoShape">
              <a:avLst/>
            </a:prstTxWarp>
          </a:bodyPr>
          <a:lstStyle/>
          <a:p>
            <a:pPr>
              <a:defRPr/>
            </a:pPr>
            <a:endParaRPr lang="en-US">
              <a:latin typeface="Arial" charset="0"/>
            </a:endParaRPr>
          </a:p>
        </p:txBody>
      </p:sp>
      <p:sp>
        <p:nvSpPr>
          <p:cNvPr id="1047" name="Line 23"/>
          <p:cNvSpPr>
            <a:spLocks noChangeShapeType="1"/>
          </p:cNvSpPr>
          <p:nvPr userDrawn="1"/>
        </p:nvSpPr>
        <p:spPr bwMode="auto">
          <a:xfrm>
            <a:off x="444500" y="6588760"/>
            <a:ext cx="8229600" cy="0"/>
          </a:xfrm>
          <a:prstGeom prst="line">
            <a:avLst/>
          </a:prstGeom>
          <a:noFill/>
          <a:ln w="12700">
            <a:solidFill>
              <a:srgbClr val="BD0623"/>
            </a:solidFill>
            <a:round/>
            <a:headEnd/>
            <a:tailEnd/>
          </a:ln>
        </p:spPr>
        <p:txBody>
          <a:bodyPr wrap="none" anchor="ctr">
            <a:prstTxWarp prst="textNoShape">
              <a:avLst/>
            </a:prstTxWarp>
          </a:bodyPr>
          <a:lstStyle/>
          <a:p>
            <a:pPr>
              <a:defRPr/>
            </a:pPr>
            <a:endParaRPr lang="en-US">
              <a:latin typeface="Arial" charset="0"/>
            </a:endParaRPr>
          </a:p>
        </p:txBody>
      </p:sp>
      <p:sp>
        <p:nvSpPr>
          <p:cNvPr id="1028" name="Rectangle 25"/>
          <p:cNvSpPr>
            <a:spLocks noGrp="1" noChangeArrowheads="1"/>
          </p:cNvSpPr>
          <p:nvPr>
            <p:ph type="body" idx="1"/>
          </p:nvPr>
        </p:nvSpPr>
        <p:spPr bwMode="auto">
          <a:xfrm>
            <a:off x="2133600" y="1747520"/>
            <a:ext cx="4876800" cy="45770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26"/>
          <p:cNvSpPr>
            <a:spLocks noGrp="1" noChangeArrowheads="1"/>
          </p:cNvSpPr>
          <p:nvPr>
            <p:ph type="title"/>
          </p:nvPr>
        </p:nvSpPr>
        <p:spPr bwMode="auto">
          <a:xfrm>
            <a:off x="457200" y="299720"/>
            <a:ext cx="8229600" cy="97028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a:t>
            </a:r>
            <a:r>
              <a:rPr lang="en-US" dirty="0" smtClean="0"/>
              <a:t>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4" r:id="rId2"/>
    <p:sldLayoutId id="2147483651" r:id="rId3"/>
    <p:sldLayoutId id="2147483653" r:id="rId4"/>
    <p:sldLayoutId id="2147483652" r:id="rId5"/>
    <p:sldLayoutId id="2147483650" r:id="rId6"/>
  </p:sldLayoutIdLst>
  <p:txStyles>
    <p:titleStyle>
      <a:lvl1pPr algn="ctr" rtl="0" eaLnBrk="0" fontAlgn="base" hangingPunct="0">
        <a:spcBef>
          <a:spcPct val="0"/>
        </a:spcBef>
        <a:spcAft>
          <a:spcPct val="0"/>
        </a:spcAft>
        <a:defRPr sz="3000">
          <a:solidFill>
            <a:schemeClr val="tx1"/>
          </a:solidFill>
          <a:latin typeface="+mj-lt"/>
          <a:ea typeface="+mj-ea"/>
          <a:cs typeface="+mj-cs"/>
        </a:defRPr>
      </a:lvl1pPr>
      <a:lvl2pPr algn="ctr" rtl="0" eaLnBrk="0" fontAlgn="base" hangingPunct="0">
        <a:spcBef>
          <a:spcPct val="0"/>
        </a:spcBef>
        <a:spcAft>
          <a:spcPct val="0"/>
        </a:spcAft>
        <a:defRPr sz="3000">
          <a:solidFill>
            <a:srgbClr val="390E76"/>
          </a:solidFill>
          <a:latin typeface="Arial" charset="0"/>
          <a:ea typeface="ＭＳ Ｐゴシック" charset="-128"/>
          <a:cs typeface="ＭＳ Ｐゴシック" charset="-128"/>
        </a:defRPr>
      </a:lvl2pPr>
      <a:lvl3pPr algn="ctr" rtl="0" eaLnBrk="0" fontAlgn="base" hangingPunct="0">
        <a:spcBef>
          <a:spcPct val="0"/>
        </a:spcBef>
        <a:spcAft>
          <a:spcPct val="0"/>
        </a:spcAft>
        <a:defRPr sz="3000">
          <a:solidFill>
            <a:srgbClr val="390E76"/>
          </a:solidFill>
          <a:latin typeface="Arial" charset="0"/>
          <a:ea typeface="ＭＳ Ｐゴシック" charset="-128"/>
          <a:cs typeface="ＭＳ Ｐゴシック" charset="-128"/>
        </a:defRPr>
      </a:lvl3pPr>
      <a:lvl4pPr algn="ctr" rtl="0" eaLnBrk="0" fontAlgn="base" hangingPunct="0">
        <a:spcBef>
          <a:spcPct val="0"/>
        </a:spcBef>
        <a:spcAft>
          <a:spcPct val="0"/>
        </a:spcAft>
        <a:defRPr sz="3000">
          <a:solidFill>
            <a:srgbClr val="390E76"/>
          </a:solidFill>
          <a:latin typeface="Arial" charset="0"/>
          <a:ea typeface="ＭＳ Ｐゴシック" charset="-128"/>
          <a:cs typeface="ＭＳ Ｐゴシック" charset="-128"/>
        </a:defRPr>
      </a:lvl4pPr>
      <a:lvl5pPr algn="ctr" rtl="0" eaLnBrk="0" fontAlgn="base" hangingPunct="0">
        <a:spcBef>
          <a:spcPct val="0"/>
        </a:spcBef>
        <a:spcAft>
          <a:spcPct val="0"/>
        </a:spcAft>
        <a:defRPr sz="3000">
          <a:solidFill>
            <a:srgbClr val="390E76"/>
          </a:solidFill>
          <a:latin typeface="Arial" charset="0"/>
          <a:ea typeface="ＭＳ Ｐゴシック" charset="-128"/>
          <a:cs typeface="ＭＳ Ｐゴシック" charset="-128"/>
        </a:defRPr>
      </a:lvl5pPr>
      <a:lvl6pPr marL="457200" algn="ctr" rtl="0" fontAlgn="base">
        <a:spcBef>
          <a:spcPct val="0"/>
        </a:spcBef>
        <a:spcAft>
          <a:spcPct val="0"/>
        </a:spcAft>
        <a:defRPr sz="3000">
          <a:solidFill>
            <a:srgbClr val="390E76"/>
          </a:solidFill>
          <a:latin typeface="Arial" charset="0"/>
          <a:ea typeface="ＭＳ Ｐゴシック" charset="-128"/>
          <a:cs typeface="ＭＳ Ｐゴシック" charset="-128"/>
        </a:defRPr>
      </a:lvl6pPr>
      <a:lvl7pPr marL="914400" algn="ctr" rtl="0" fontAlgn="base">
        <a:spcBef>
          <a:spcPct val="0"/>
        </a:spcBef>
        <a:spcAft>
          <a:spcPct val="0"/>
        </a:spcAft>
        <a:defRPr sz="3000">
          <a:solidFill>
            <a:srgbClr val="390E76"/>
          </a:solidFill>
          <a:latin typeface="Arial" charset="0"/>
          <a:ea typeface="ＭＳ Ｐゴシック" charset="-128"/>
          <a:cs typeface="ＭＳ Ｐゴシック" charset="-128"/>
        </a:defRPr>
      </a:lvl7pPr>
      <a:lvl8pPr marL="1371600" algn="ctr" rtl="0" fontAlgn="base">
        <a:spcBef>
          <a:spcPct val="0"/>
        </a:spcBef>
        <a:spcAft>
          <a:spcPct val="0"/>
        </a:spcAft>
        <a:defRPr sz="3000">
          <a:solidFill>
            <a:srgbClr val="390E76"/>
          </a:solidFill>
          <a:latin typeface="Arial" charset="0"/>
          <a:ea typeface="ＭＳ Ｐゴシック" charset="-128"/>
          <a:cs typeface="ＭＳ Ｐゴシック" charset="-128"/>
        </a:defRPr>
      </a:lvl8pPr>
      <a:lvl9pPr marL="1828800" algn="ctr" rtl="0" fontAlgn="base">
        <a:spcBef>
          <a:spcPct val="0"/>
        </a:spcBef>
        <a:spcAft>
          <a:spcPct val="0"/>
        </a:spcAft>
        <a:defRPr sz="3000">
          <a:solidFill>
            <a:srgbClr val="390E76"/>
          </a:solidFill>
          <a:latin typeface="Arial" charset="0"/>
          <a:ea typeface="ＭＳ Ｐゴシック" charset="-128"/>
          <a:cs typeface="ＭＳ Ｐゴシック" charset="-128"/>
        </a:defRPr>
      </a:lvl9pPr>
    </p:titleStyle>
    <p:bodyStyle>
      <a:lvl1pPr marL="0" indent="0" algn="l" rtl="0" eaLnBrk="0" fontAlgn="base" hangingPunct="0">
        <a:spcBef>
          <a:spcPct val="20000"/>
        </a:spcBef>
        <a:spcAft>
          <a:spcPct val="0"/>
        </a:spcAft>
        <a:defRPr sz="1800">
          <a:solidFill>
            <a:schemeClr val="tx1"/>
          </a:solidFill>
          <a:latin typeface="+mn-lt"/>
          <a:ea typeface="+mn-ea"/>
          <a:cs typeface="+mn-cs"/>
        </a:defRPr>
      </a:lvl1pPr>
      <a:lvl2pPr marL="233363" indent="-119063" algn="l" rtl="0" eaLnBrk="0" fontAlgn="base" hangingPunct="0">
        <a:spcBef>
          <a:spcPct val="35000"/>
        </a:spcBef>
        <a:spcAft>
          <a:spcPct val="0"/>
        </a:spcAft>
        <a:buSzPct val="80000"/>
        <a:buFont typeface="Times" charset="0"/>
        <a:buChar char="•"/>
        <a:defRPr sz="1600">
          <a:solidFill>
            <a:schemeClr val="tx1"/>
          </a:solidFill>
          <a:latin typeface="+mn-lt"/>
          <a:ea typeface="+mn-ea"/>
        </a:defRPr>
      </a:lvl2pPr>
      <a:lvl3pPr marL="568325" indent="-169863" algn="l" rtl="0" eaLnBrk="0" fontAlgn="base" hangingPunct="0">
        <a:spcBef>
          <a:spcPct val="20000"/>
        </a:spcBef>
        <a:spcAft>
          <a:spcPct val="0"/>
        </a:spcAft>
        <a:buChar char="–"/>
        <a:defRPr sz="1400">
          <a:solidFill>
            <a:schemeClr val="tx1"/>
          </a:solidFill>
          <a:latin typeface="+mn-lt"/>
          <a:ea typeface="+mn-ea"/>
        </a:defRPr>
      </a:lvl3pPr>
      <a:lvl4pPr marL="803275" indent="-120650" algn="l" rtl="0" eaLnBrk="0" fontAlgn="base" hangingPunct="0">
        <a:spcBef>
          <a:spcPct val="20000"/>
        </a:spcBef>
        <a:spcAft>
          <a:spcPct val="0"/>
        </a:spcAft>
        <a:buSzPct val="80000"/>
        <a:buFont typeface="Times" charset="0"/>
        <a:buChar char="•"/>
        <a:defRPr sz="1200">
          <a:solidFill>
            <a:schemeClr val="tx1"/>
          </a:solidFill>
          <a:latin typeface="+mn-lt"/>
          <a:ea typeface="+mn-ea"/>
        </a:defRPr>
      </a:lvl4pPr>
      <a:lvl5pPr marL="1147763" indent="-173038" algn="l" rtl="0" eaLnBrk="0" fontAlgn="base" hangingPunct="0">
        <a:spcBef>
          <a:spcPct val="20000"/>
        </a:spcBef>
        <a:spcAft>
          <a:spcPct val="0"/>
        </a:spcAft>
        <a:buChar char="»"/>
        <a:defRPr sz="1200">
          <a:solidFill>
            <a:schemeClr val="tx1"/>
          </a:solidFill>
          <a:latin typeface="+mn-lt"/>
          <a:ea typeface="+mn-ea"/>
        </a:defRPr>
      </a:lvl5pPr>
      <a:lvl6pPr marL="1604963" indent="-173038" algn="l" rtl="0" fontAlgn="base">
        <a:spcBef>
          <a:spcPct val="20000"/>
        </a:spcBef>
        <a:spcAft>
          <a:spcPct val="0"/>
        </a:spcAft>
        <a:buChar char="»"/>
        <a:defRPr sz="1400">
          <a:solidFill>
            <a:schemeClr val="tx1"/>
          </a:solidFill>
          <a:latin typeface="+mn-lt"/>
          <a:ea typeface="+mn-ea"/>
        </a:defRPr>
      </a:lvl6pPr>
      <a:lvl7pPr marL="2062163" indent="-173038" algn="l" rtl="0" fontAlgn="base">
        <a:spcBef>
          <a:spcPct val="20000"/>
        </a:spcBef>
        <a:spcAft>
          <a:spcPct val="0"/>
        </a:spcAft>
        <a:buChar char="»"/>
        <a:defRPr sz="1400">
          <a:solidFill>
            <a:schemeClr val="tx1"/>
          </a:solidFill>
          <a:latin typeface="+mn-lt"/>
          <a:ea typeface="+mn-ea"/>
        </a:defRPr>
      </a:lvl7pPr>
      <a:lvl8pPr marL="2519363" indent="-173038" algn="l" rtl="0" fontAlgn="base">
        <a:spcBef>
          <a:spcPct val="20000"/>
        </a:spcBef>
        <a:spcAft>
          <a:spcPct val="0"/>
        </a:spcAft>
        <a:buChar char="»"/>
        <a:defRPr sz="1400">
          <a:solidFill>
            <a:schemeClr val="tx1"/>
          </a:solidFill>
          <a:latin typeface="+mn-lt"/>
          <a:ea typeface="+mn-ea"/>
        </a:defRPr>
      </a:lvl8pPr>
      <a:lvl9pPr marL="2976563" indent="-173038" algn="l" rtl="0" fontAlgn="base">
        <a:spcBef>
          <a:spcPct val="20000"/>
        </a:spcBef>
        <a:spcAft>
          <a:spcPct val="0"/>
        </a:spcAft>
        <a:buChar char="»"/>
        <a:defRPr sz="1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27351" y="953964"/>
            <a:ext cx="4889298" cy="4950072"/>
          </a:xfrm>
          <a:prstGeom prst="rect">
            <a:avLst/>
          </a:prstGeom>
        </p:spPr>
        <p:txBody>
          <a:bodyPr wrap="square">
            <a:spAutoFit/>
          </a:bodyPr>
          <a:lstStyle/>
          <a:p>
            <a:pPr marL="400050" indent="-400050">
              <a:spcAft>
                <a:spcPts val="1200"/>
              </a:spcAft>
            </a:pPr>
            <a:r>
              <a:rPr lang="en-US" sz="1800" b="1" dirty="0" smtClean="0"/>
              <a:t>Key Elements</a:t>
            </a:r>
          </a:p>
          <a:p>
            <a:pPr marL="400050" indent="-400050">
              <a:lnSpc>
                <a:spcPct val="150000"/>
              </a:lnSpc>
              <a:spcBef>
                <a:spcPts val="2000"/>
              </a:spcBef>
              <a:spcAft>
                <a:spcPts val="0"/>
              </a:spcAft>
            </a:pPr>
            <a:r>
              <a:rPr lang="en-US" sz="1400" b="1" dirty="0" smtClean="0"/>
              <a:t>Placement of Characters</a:t>
            </a:r>
          </a:p>
          <a:p>
            <a:pPr marL="400050" indent="-400050">
              <a:spcBef>
                <a:spcPts val="1200"/>
              </a:spcBef>
              <a:spcAft>
                <a:spcPts val="0"/>
              </a:spcAft>
            </a:pPr>
            <a:r>
              <a:rPr lang="en-US" sz="1400" b="1" dirty="0" smtClean="0"/>
              <a:t>Movement of Characters and Objects</a:t>
            </a:r>
          </a:p>
          <a:p>
            <a:pPr marL="292100" indent="-292100">
              <a:spcBef>
                <a:spcPts val="0"/>
              </a:spcBef>
              <a:spcAft>
                <a:spcPts val="0"/>
              </a:spcAft>
              <a:buFont typeface="+mj-lt"/>
              <a:buAutoNum type="arabicPeriod"/>
            </a:pPr>
            <a:r>
              <a:rPr lang="en-US" sz="1400" dirty="0" smtClean="0"/>
              <a:t>“movement” vocabulary</a:t>
            </a:r>
          </a:p>
          <a:p>
            <a:pPr marL="292100" indent="-292100">
              <a:spcBef>
                <a:spcPts val="0"/>
              </a:spcBef>
              <a:spcAft>
                <a:spcPts val="0"/>
              </a:spcAft>
              <a:buFont typeface="+mj-lt"/>
              <a:buAutoNum type="arabicPeriod"/>
            </a:pPr>
            <a:r>
              <a:rPr lang="en-US" sz="1400" dirty="0" smtClean="0"/>
              <a:t>classifiers</a:t>
            </a:r>
          </a:p>
          <a:p>
            <a:pPr marL="292100" indent="-292100">
              <a:spcBef>
                <a:spcPts val="0"/>
              </a:spcBef>
              <a:spcAft>
                <a:spcPts val="0"/>
              </a:spcAft>
              <a:buFont typeface="+mj-lt"/>
              <a:buAutoNum type="arabicPeriod"/>
            </a:pPr>
            <a:r>
              <a:rPr lang="en-US" sz="1400" dirty="0" smtClean="0"/>
              <a:t>role shift</a:t>
            </a:r>
          </a:p>
          <a:p>
            <a:pPr marL="400050" indent="-400050">
              <a:spcBef>
                <a:spcPts val="1200"/>
              </a:spcBef>
              <a:spcAft>
                <a:spcPts val="0"/>
              </a:spcAft>
            </a:pPr>
            <a:r>
              <a:rPr lang="en-US" sz="1400" b="1" dirty="0" smtClean="0"/>
              <a:t>Continuity</a:t>
            </a:r>
          </a:p>
          <a:p>
            <a:pPr marL="292100" indent="-292100">
              <a:spcBef>
                <a:spcPts val="0"/>
              </a:spcBef>
              <a:spcAft>
                <a:spcPts val="0"/>
              </a:spcAft>
              <a:buFont typeface="+mj-lt"/>
              <a:buAutoNum type="arabicPeriod"/>
            </a:pPr>
            <a:r>
              <a:rPr lang="en-US" sz="1400" dirty="0" smtClean="0"/>
              <a:t>using specific time signs</a:t>
            </a:r>
          </a:p>
          <a:p>
            <a:pPr marL="292100" indent="-292100">
              <a:spcBef>
                <a:spcPts val="0"/>
              </a:spcBef>
              <a:spcAft>
                <a:spcPts val="0"/>
              </a:spcAft>
              <a:buFont typeface="+mj-lt"/>
              <a:buAutoNum type="arabicPeriod"/>
            </a:pPr>
            <a:r>
              <a:rPr lang="en-US" sz="1400" dirty="0" smtClean="0"/>
              <a:t>modifying verbs</a:t>
            </a:r>
          </a:p>
          <a:p>
            <a:pPr marL="292100" indent="-292100">
              <a:spcBef>
                <a:spcPts val="0"/>
              </a:spcBef>
              <a:spcAft>
                <a:spcPts val="0"/>
              </a:spcAft>
              <a:buFont typeface="+mj-lt"/>
              <a:buAutoNum type="arabicPeriod"/>
            </a:pPr>
            <a:r>
              <a:rPr lang="en-US" sz="1400" dirty="0" smtClean="0"/>
              <a:t>using other transitions</a:t>
            </a:r>
          </a:p>
          <a:p>
            <a:pPr marL="400050" indent="-400050">
              <a:spcBef>
                <a:spcPts val="1200"/>
              </a:spcBef>
              <a:spcAft>
                <a:spcPts val="0"/>
              </a:spcAft>
            </a:pPr>
            <a:r>
              <a:rPr lang="en-US" sz="1400" b="1" dirty="0" smtClean="0"/>
              <a:t>Character Development</a:t>
            </a:r>
          </a:p>
          <a:p>
            <a:pPr marL="292100" indent="-292100">
              <a:spcBef>
                <a:spcPts val="0"/>
              </a:spcBef>
              <a:spcAft>
                <a:spcPts val="0"/>
              </a:spcAft>
              <a:buFont typeface="+mj-lt"/>
              <a:buAutoNum type="arabicPeriod"/>
            </a:pPr>
            <a:r>
              <a:rPr lang="en-US" sz="1400" dirty="0" smtClean="0"/>
              <a:t>role shifting character’s reactions / comments</a:t>
            </a:r>
          </a:p>
          <a:p>
            <a:pPr marL="292100" indent="-292100">
              <a:spcBef>
                <a:spcPts val="0"/>
              </a:spcBef>
              <a:spcAft>
                <a:spcPts val="0"/>
              </a:spcAft>
              <a:buFont typeface="+mj-lt"/>
              <a:buAutoNum type="arabicPeriod"/>
            </a:pPr>
            <a:r>
              <a:rPr lang="en-US" sz="1400" dirty="0" smtClean="0"/>
              <a:t>role shifting character’s thoughts</a:t>
            </a:r>
          </a:p>
          <a:p>
            <a:pPr marL="400050" indent="-400050">
              <a:spcBef>
                <a:spcPts val="1200"/>
              </a:spcBef>
              <a:spcAft>
                <a:spcPts val="0"/>
              </a:spcAft>
            </a:pPr>
            <a:r>
              <a:rPr lang="en-US" sz="1400" b="1" dirty="0" smtClean="0"/>
              <a:t>Special Features</a:t>
            </a:r>
          </a:p>
          <a:p>
            <a:pPr marL="292100" indent="-292100">
              <a:spcBef>
                <a:spcPts val="0"/>
              </a:spcBef>
              <a:spcAft>
                <a:spcPts val="0"/>
              </a:spcAft>
              <a:buFont typeface="+mj-lt"/>
              <a:buAutoNum type="arabicPeriod"/>
            </a:pPr>
            <a:r>
              <a:rPr lang="en-US" sz="1400" dirty="0" smtClean="0"/>
              <a:t>repeated sequence of actions (in “The Frog Prince”)</a:t>
            </a:r>
          </a:p>
          <a:p>
            <a:pPr marL="292100" indent="-292100">
              <a:spcBef>
                <a:spcPts val="0"/>
              </a:spcBef>
              <a:spcAft>
                <a:spcPts val="0"/>
              </a:spcAft>
              <a:buFont typeface="+mj-lt"/>
              <a:buAutoNum type="arabicPeriod"/>
            </a:pPr>
            <a:r>
              <a:rPr lang="en-US" sz="1400" dirty="0" smtClean="0"/>
              <a:t>rhythmic sign movement (in “The Bridge of Magpies”)</a:t>
            </a:r>
          </a:p>
          <a:p>
            <a:pPr marL="292100" indent="-292100">
              <a:spcBef>
                <a:spcPts val="0"/>
              </a:spcBef>
              <a:spcAft>
                <a:spcPts val="0"/>
              </a:spcAft>
              <a:buFont typeface="+mj-lt"/>
              <a:buAutoNum type="arabicPeriod"/>
            </a:pPr>
            <a:r>
              <a:rPr lang="en-US" sz="1400" dirty="0" smtClean="0"/>
              <a:t>metamorphosis (in “The Magic Mirror of Rabbi Adam”)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2316" y="2259449"/>
            <a:ext cx="5219367" cy="2123658"/>
          </a:xfrm>
          <a:prstGeom prst="rect">
            <a:avLst/>
          </a:prstGeom>
        </p:spPr>
        <p:txBody>
          <a:bodyPr wrap="square">
            <a:spAutoFit/>
          </a:bodyPr>
          <a:lstStyle/>
          <a:p>
            <a:pPr marL="400050" indent="-400050" algn="just">
              <a:spcAft>
                <a:spcPts val="1200"/>
              </a:spcAft>
            </a:pPr>
            <a:r>
              <a:rPr lang="en-US" sz="1400" b="1" dirty="0" smtClean="0"/>
              <a:t>Scene 9</a:t>
            </a:r>
          </a:p>
          <a:p>
            <a:pPr indent="398463" algn="just">
              <a:spcAft>
                <a:spcPts val="1200"/>
              </a:spcAft>
            </a:pPr>
            <a:r>
              <a:rPr lang="en-US" sz="1400" dirty="0" smtClean="0"/>
              <a:t>The soldier, who had noticed everything, did not hesitate long, but threw on his cloak and went down behind the youngest. In the middle of the stairway he accidentally trod on the gown of the youngest princess. She was frightened and said, “What was that? Who is holding on to my dress?”</a:t>
            </a:r>
          </a:p>
          <a:p>
            <a:pPr indent="398463" algn="just">
              <a:spcAft>
                <a:spcPts val="1200"/>
              </a:spcAft>
            </a:pPr>
            <a:r>
              <a:rPr lang="en-US" sz="1400" dirty="0" smtClean="0"/>
              <a:t>“Don’t be foolish. You must have caught it on a nail,” said the eldest.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8258" y="2182505"/>
            <a:ext cx="5327484" cy="2492990"/>
          </a:xfrm>
          <a:prstGeom prst="rect">
            <a:avLst/>
          </a:prstGeom>
        </p:spPr>
        <p:txBody>
          <a:bodyPr wrap="square">
            <a:spAutoFit/>
          </a:bodyPr>
          <a:lstStyle/>
          <a:p>
            <a:pPr marL="400050" indent="-400050">
              <a:spcAft>
                <a:spcPts val="1200"/>
              </a:spcAft>
            </a:pPr>
            <a:r>
              <a:rPr lang="en-US" sz="1400" b="1" dirty="0" smtClean="0"/>
              <a:t>Scene 10</a:t>
            </a:r>
          </a:p>
          <a:p>
            <a:pPr indent="398463" algn="just">
              <a:spcAft>
                <a:spcPts val="1200"/>
              </a:spcAft>
            </a:pPr>
            <a:r>
              <a:rPr lang="en-US" sz="1400" dirty="0" smtClean="0"/>
              <a:t>At the bottom of the stairs they found themselves at the entrance to a most delightful avenue of trees whose leaves were of glittering silver.</a:t>
            </a:r>
          </a:p>
          <a:p>
            <a:pPr indent="398463" algn="just">
              <a:spcAft>
                <a:spcPts val="1200"/>
              </a:spcAft>
            </a:pPr>
            <a:r>
              <a:rPr lang="en-US" sz="1400" dirty="0" smtClean="0"/>
              <a:t>The soldier thought, “I must take some token with me.” He broke off the twig, and a sharp crack came. “I am sure all is not right,” wailed the youngest. “Did you not hear the noise?”</a:t>
            </a:r>
          </a:p>
          <a:p>
            <a:pPr indent="398463" algn="just">
              <a:spcAft>
                <a:spcPts val="1200"/>
              </a:spcAft>
            </a:pPr>
            <a:r>
              <a:rPr lang="en-US" sz="1400" dirty="0" smtClean="0"/>
              <a:t>“It is only the sound of the fairy prince shouting for joy at our approach,” countered the eldest.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429" y="2659558"/>
            <a:ext cx="5078371" cy="1538883"/>
          </a:xfrm>
          <a:prstGeom prst="rect">
            <a:avLst/>
          </a:prstGeom>
        </p:spPr>
        <p:txBody>
          <a:bodyPr wrap="square">
            <a:spAutoFit/>
          </a:bodyPr>
          <a:lstStyle/>
          <a:p>
            <a:pPr marL="400050" indent="-400050" algn="just">
              <a:spcAft>
                <a:spcPts val="1200"/>
              </a:spcAft>
            </a:pPr>
            <a:r>
              <a:rPr lang="en-US" sz="1400" b="1" dirty="0" smtClean="0"/>
              <a:t>Scene 11</a:t>
            </a:r>
          </a:p>
          <a:p>
            <a:pPr indent="398463" algn="just">
              <a:spcAft>
                <a:spcPts val="1200"/>
              </a:spcAft>
            </a:pPr>
            <a:r>
              <a:rPr lang="en-US" sz="1400" dirty="0" smtClean="0"/>
              <a:t>Next they came to an avenue where all the leaves were of gold and to a third whose leaves were of glittering diamonds. From both the soldier broke off a twig, and there was a crack each time which made the youngest princess start with terror.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429" y="2259449"/>
            <a:ext cx="5483142" cy="2339102"/>
          </a:xfrm>
          <a:prstGeom prst="rect">
            <a:avLst/>
          </a:prstGeom>
        </p:spPr>
        <p:txBody>
          <a:bodyPr wrap="square">
            <a:spAutoFit/>
          </a:bodyPr>
          <a:lstStyle/>
          <a:p>
            <a:pPr marL="400050" indent="-400050">
              <a:spcAft>
                <a:spcPts val="1200"/>
              </a:spcAft>
            </a:pPr>
            <a:r>
              <a:rPr lang="en-US" sz="1400" b="1" dirty="0" smtClean="0"/>
              <a:t>Scene 12</a:t>
            </a:r>
          </a:p>
          <a:p>
            <a:pPr indent="398463" algn="just">
              <a:spcAft>
                <a:spcPts val="1200"/>
              </a:spcAft>
            </a:pPr>
            <a:r>
              <a:rPr lang="en-US" sz="1400" dirty="0" smtClean="0"/>
              <a:t>Finally they reached a great lake where twelve little boats waited with twelve handsome princes in them. Into each boat stepped one of the sisters. The soldier joined the youngest princess and her prince and as they rowed across the lake the prince remarked: “I do not know why it is, but though I am rowing with all my might the boat feels heavy and I am quite tired.”</a:t>
            </a:r>
          </a:p>
          <a:p>
            <a:pPr indent="398463" algn="just">
              <a:spcAft>
                <a:spcPts val="1200"/>
              </a:spcAft>
            </a:pPr>
            <a:r>
              <a:rPr lang="en-US" sz="1400" dirty="0" smtClean="0"/>
              <a:t>“I wonder why it is,” said the youngest, “unless perhaps it is the hot weather. It is strangely hot.”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429" y="2444115"/>
            <a:ext cx="5483142" cy="1969770"/>
          </a:xfrm>
          <a:prstGeom prst="rect">
            <a:avLst/>
          </a:prstGeom>
        </p:spPr>
        <p:txBody>
          <a:bodyPr wrap="square">
            <a:spAutoFit/>
          </a:bodyPr>
          <a:lstStyle/>
          <a:p>
            <a:pPr marL="400050" indent="-400050" algn="just">
              <a:spcAft>
                <a:spcPts val="1200"/>
              </a:spcAft>
            </a:pPr>
            <a:r>
              <a:rPr lang="en-US" sz="1400" b="1" dirty="0" smtClean="0"/>
              <a:t>Scene 13</a:t>
            </a:r>
          </a:p>
          <a:p>
            <a:pPr indent="398463" algn="just">
              <a:spcAft>
                <a:spcPts val="1200"/>
              </a:spcAft>
            </a:pPr>
            <a:r>
              <a:rPr lang="en-US" sz="1400" dirty="0" smtClean="0"/>
              <a:t>On the opposite side of the lake stood a splendid brightly lighted castle from which came the sound of joyous music of trumpets and drums. They rowed across, and every prince danced with his princess. And the soldier danced too, unseen. If one of the princesses held a cup of wine he drank out of it, so that it was empty when she lifted it to her lips. This frightened the youngest but the eldest always silenced her.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429" y="2767280"/>
            <a:ext cx="5483142" cy="1323439"/>
          </a:xfrm>
          <a:prstGeom prst="rect">
            <a:avLst/>
          </a:prstGeom>
        </p:spPr>
        <p:txBody>
          <a:bodyPr wrap="square">
            <a:spAutoFit/>
          </a:bodyPr>
          <a:lstStyle/>
          <a:p>
            <a:pPr marL="400050" indent="-400050" algn="just">
              <a:spcAft>
                <a:spcPts val="1200"/>
              </a:spcAft>
            </a:pPr>
            <a:r>
              <a:rPr lang="en-US" sz="1400" b="1" dirty="0" smtClean="0"/>
              <a:t>Scene 14</a:t>
            </a:r>
          </a:p>
          <a:p>
            <a:pPr indent="398463" algn="just">
              <a:spcAft>
                <a:spcPts val="1200"/>
              </a:spcAft>
            </a:pPr>
            <a:r>
              <a:rPr lang="en-US" sz="1400" dirty="0" smtClean="0"/>
              <a:t>They danced until dawn, when their shoes were quite worn out. The princes took them back across the lake, and this time the soldier took the seat beside the eldest. On the bank they said farewell to their princes and promised to come again the next night.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9314" y="2444115"/>
            <a:ext cx="5205371" cy="1969770"/>
          </a:xfrm>
          <a:prstGeom prst="rect">
            <a:avLst/>
          </a:prstGeom>
        </p:spPr>
        <p:txBody>
          <a:bodyPr wrap="square">
            <a:spAutoFit/>
          </a:bodyPr>
          <a:lstStyle/>
          <a:p>
            <a:pPr marL="400050" indent="-400050">
              <a:spcAft>
                <a:spcPts val="1200"/>
              </a:spcAft>
            </a:pPr>
            <a:r>
              <a:rPr lang="en-US" sz="1400" b="1" dirty="0" smtClean="0"/>
              <a:t>Scene 15</a:t>
            </a:r>
          </a:p>
          <a:p>
            <a:pPr indent="398463" algn="just">
              <a:spcAft>
                <a:spcPts val="1200"/>
              </a:spcAft>
            </a:pPr>
            <a:r>
              <a:rPr lang="en-US" sz="1400" dirty="0" smtClean="0"/>
              <a:t>When the tired princesses approached the secret stairway, the soldier ran before them and lay down on his bed. The twelve came lagging by, slowly and wearily. He began to snore again very loud, so that they said, “We are quite safe so far as he is concerned.” Then they took off their beautiful gowns, put them away, placed the worn-out shoes under their beds, and lay down to sleep.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0207" y="2551836"/>
            <a:ext cx="4723585" cy="1754327"/>
          </a:xfrm>
          <a:prstGeom prst="rect">
            <a:avLst/>
          </a:prstGeom>
        </p:spPr>
        <p:txBody>
          <a:bodyPr wrap="square">
            <a:spAutoFit/>
          </a:bodyPr>
          <a:lstStyle/>
          <a:p>
            <a:pPr marL="400050" indent="-400050" algn="just">
              <a:spcAft>
                <a:spcPts val="1200"/>
              </a:spcAft>
            </a:pPr>
            <a:r>
              <a:rPr lang="en-US" sz="1400" b="1" dirty="0" smtClean="0"/>
              <a:t>Scene 16</a:t>
            </a:r>
          </a:p>
          <a:p>
            <a:pPr indent="398463" algn="just">
              <a:spcAft>
                <a:spcPts val="1200"/>
              </a:spcAft>
            </a:pPr>
            <a:r>
              <a:rPr lang="en-US" sz="1400" dirty="0" smtClean="0"/>
              <a:t>The next morning the soldier determined to say nothing, but to see the wonderful doings again. So he went with them the second and third nights. Everything was just the same as the first night, and they danced each time till their shoes were in holes. The third time the soldier took away with him a wine cup as a token.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0603" y="1751617"/>
            <a:ext cx="5282793" cy="3139321"/>
          </a:xfrm>
          <a:prstGeom prst="rect">
            <a:avLst/>
          </a:prstGeom>
        </p:spPr>
        <p:txBody>
          <a:bodyPr wrap="square">
            <a:spAutoFit/>
          </a:bodyPr>
          <a:lstStyle/>
          <a:p>
            <a:pPr marL="400050" indent="-400050">
              <a:spcAft>
                <a:spcPts val="1200"/>
              </a:spcAft>
            </a:pPr>
            <a:r>
              <a:rPr lang="en-US" sz="1400" b="1" dirty="0" smtClean="0"/>
              <a:t>Scene 17</a:t>
            </a:r>
          </a:p>
          <a:p>
            <a:pPr indent="398463" algn="just">
              <a:spcAft>
                <a:spcPts val="1200"/>
              </a:spcAft>
            </a:pPr>
            <a:r>
              <a:rPr lang="en-US" sz="1400" dirty="0" smtClean="0"/>
              <a:t>When the appointed hour came for him to answer, he took the three twigs and the cup with him and went before the King. The twelve princesses stood behind the door, listening to hear what he would say.</a:t>
            </a:r>
          </a:p>
          <a:p>
            <a:pPr indent="398463" algn="just">
              <a:spcAft>
                <a:spcPts val="1200"/>
              </a:spcAft>
            </a:pPr>
            <a:r>
              <a:rPr lang="en-US" sz="1400" dirty="0" smtClean="0"/>
              <a:t>When the King put the question, “Where did my daughters dance their shoes to pieces in the night?” the soldier answered, “With twelve princes in an underground castle.” Then he produced the tokens.</a:t>
            </a:r>
          </a:p>
          <a:p>
            <a:pPr indent="398463" algn="just">
              <a:spcAft>
                <a:spcPts val="1200"/>
              </a:spcAft>
            </a:pPr>
            <a:r>
              <a:rPr lang="en-US" sz="1400" dirty="0" smtClean="0"/>
              <a:t>The King sent for his daughters and asked them whether the soldier spoke the truth. As they saw that they were betrayed and would gain nothing by lies, they were obliged to admit all.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1540" y="2290226"/>
            <a:ext cx="5400919" cy="2277547"/>
          </a:xfrm>
          <a:prstGeom prst="rect">
            <a:avLst/>
          </a:prstGeom>
        </p:spPr>
        <p:txBody>
          <a:bodyPr wrap="square">
            <a:spAutoFit/>
          </a:bodyPr>
          <a:lstStyle/>
          <a:p>
            <a:pPr marL="400050" indent="-400050" algn="just">
              <a:spcAft>
                <a:spcPts val="1200"/>
              </a:spcAft>
            </a:pPr>
            <a:r>
              <a:rPr lang="en-US" sz="1400" b="1" dirty="0" smtClean="0"/>
              <a:t>CONCLUSION</a:t>
            </a:r>
          </a:p>
          <a:p>
            <a:pPr marL="400050" indent="-400050" algn="just">
              <a:spcAft>
                <a:spcPts val="1200"/>
              </a:spcAft>
            </a:pPr>
            <a:r>
              <a:rPr lang="en-US" sz="1400" b="1" dirty="0" smtClean="0"/>
              <a:t>Scene 18</a:t>
            </a:r>
          </a:p>
          <a:p>
            <a:pPr indent="398463" algn="just">
              <a:spcAft>
                <a:spcPts val="1200"/>
              </a:spcAft>
            </a:pPr>
            <a:r>
              <a:rPr lang="en-US" sz="1400" dirty="0" smtClean="0"/>
              <a:t>Thereupon the king asked the soldier which one he would choose as his wife. He answered, “I am no longer young so I will have the eldest.”</a:t>
            </a:r>
          </a:p>
          <a:p>
            <a:pPr indent="398463" algn="just">
              <a:spcAft>
                <a:spcPts val="1200"/>
              </a:spcAft>
            </a:pPr>
            <a:r>
              <a:rPr lang="en-US" sz="1400" dirty="0" smtClean="0"/>
              <a:t>So the wedding was celebrated that very day, and thus the soldier became heir to a great kingdom. The two of them lived happily ever after.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90775" y="1938848"/>
            <a:ext cx="4934958" cy="2980303"/>
          </a:xfrm>
          <a:prstGeom prst="rect">
            <a:avLst/>
          </a:prstGeom>
        </p:spPr>
        <p:txBody>
          <a:bodyPr wrap="square">
            <a:spAutoFit/>
          </a:bodyPr>
          <a:lstStyle/>
          <a:p>
            <a:pPr marL="400050" indent="-400050">
              <a:spcAft>
                <a:spcPts val="1200"/>
              </a:spcAft>
            </a:pPr>
            <a:r>
              <a:rPr lang="en-US" sz="1800" b="1" dirty="0" smtClean="0"/>
              <a:t>“The Twelve Dancing Princesses”</a:t>
            </a:r>
          </a:p>
          <a:p>
            <a:pPr marL="400050" indent="-400050">
              <a:lnSpc>
                <a:spcPct val="150000"/>
              </a:lnSpc>
              <a:spcBef>
                <a:spcPts val="2000"/>
              </a:spcBef>
              <a:spcAft>
                <a:spcPts val="0"/>
              </a:spcAft>
            </a:pPr>
            <a:r>
              <a:rPr lang="en-US" sz="1400" b="1" dirty="0" smtClean="0"/>
              <a:t>INTRODUCTION</a:t>
            </a:r>
          </a:p>
          <a:p>
            <a:pPr marL="400050" indent="-400050">
              <a:spcBef>
                <a:spcPts val="1200"/>
              </a:spcBef>
              <a:spcAft>
                <a:spcPts val="0"/>
              </a:spcAft>
            </a:pPr>
            <a:r>
              <a:rPr lang="en-US" sz="1400" b="1" dirty="0" smtClean="0"/>
              <a:t>Scene 1</a:t>
            </a:r>
          </a:p>
          <a:p>
            <a:pPr indent="398463" algn="just">
              <a:spcBef>
                <a:spcPts val="0"/>
              </a:spcBef>
              <a:spcAft>
                <a:spcPts val="0"/>
              </a:spcAft>
            </a:pPr>
            <a:r>
              <a:rPr lang="en-US" sz="1400" dirty="0" smtClean="0"/>
              <a:t>Once upon a time there was a king who had twelve beautiful daughters. They slept in twelve beds in a single room. The king was jealous of his daughters and each night the door to their room was shut and bolted, but each morning when he unlocked the door, he noticed that their shoes had been danced to pieces, and nobody could explain how it happened.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2800" y="351235"/>
            <a:ext cx="4978400" cy="6155530"/>
          </a:xfrm>
          <a:prstGeom prst="rect">
            <a:avLst/>
          </a:prstGeom>
        </p:spPr>
        <p:txBody>
          <a:bodyPr wrap="square">
            <a:spAutoFit/>
          </a:bodyPr>
          <a:lstStyle/>
          <a:p>
            <a:pPr marL="400050" indent="-400050">
              <a:spcAft>
                <a:spcPts val="1200"/>
              </a:spcAft>
            </a:pPr>
            <a:r>
              <a:rPr lang="en-US" sz="1800" b="1" dirty="0" smtClean="0"/>
              <a:t>Translation Exercise</a:t>
            </a:r>
          </a:p>
          <a:p>
            <a:pPr>
              <a:spcAft>
                <a:spcPts val="1200"/>
              </a:spcAft>
            </a:pPr>
            <a:r>
              <a:rPr lang="en-US" sz="1400" b="1" dirty="0" smtClean="0"/>
              <a:t>Translate the five passages from “The Merchant’s </a:t>
            </a:r>
            <a:br>
              <a:rPr lang="en-US" sz="1400" b="1" dirty="0" smtClean="0"/>
            </a:br>
            <a:r>
              <a:rPr lang="en-US" sz="1400" b="1" dirty="0" smtClean="0"/>
              <a:t>Daughter and the Slanderer”</a:t>
            </a:r>
          </a:p>
          <a:p>
            <a:pPr marL="342900" indent="-342900">
              <a:spcAft>
                <a:spcPts val="1200"/>
              </a:spcAft>
              <a:buFont typeface="+mj-lt"/>
              <a:buAutoNum type="arabicPeriod"/>
            </a:pPr>
            <a:r>
              <a:rPr lang="en-US" sz="1200" dirty="0" smtClean="0"/>
              <a:t>The precious gift was to the king’s liking and he said to the merchant’s son, “Your gift is munificent; in all my life I have </a:t>
            </a:r>
            <a:br>
              <a:rPr lang="en-US" sz="1200" dirty="0" smtClean="0"/>
            </a:br>
            <a:r>
              <a:rPr lang="en-US" sz="1200" dirty="0" smtClean="0"/>
              <a:t>never received a finer one. In return I grant you the first place on the market. Buy and sell, fear no one, and if anyone injures you, come straight to me. Tomorrow I myself will visit your ship.”</a:t>
            </a:r>
          </a:p>
          <a:p>
            <a:pPr marL="342900" indent="-342900">
              <a:spcAft>
                <a:spcPts val="1200"/>
              </a:spcAft>
              <a:buFont typeface="+mj-lt"/>
              <a:buAutoNum type="arabicPeriod"/>
            </a:pPr>
            <a:r>
              <a:rPr lang="en-US" sz="1200" dirty="0" smtClean="0"/>
              <a:t>“The merchant’s daughter is not a suitable match for you. I met her long ago, and more than once I lay on the bed and played amorous games with her. She is quite a dissolute girl.”</a:t>
            </a:r>
          </a:p>
          <a:p>
            <a:pPr marL="342900" indent="-342900">
              <a:spcAft>
                <a:spcPts val="1200"/>
              </a:spcAft>
              <a:buFont typeface="+mj-lt"/>
              <a:buAutoNum type="arabicPeriod"/>
            </a:pPr>
            <a:r>
              <a:rPr lang="en-US" sz="1200" dirty="0" smtClean="0"/>
              <a:t>The general made ready and went to the town where the merchant’s daughter lived; he arrived and did not know what to do. He walked back and forth in the streets, low in spirits and thoughtful. He happened to meet an old woman who begged for alms; he gave her something. She asked, “What are you thinking about?”</a:t>
            </a:r>
          </a:p>
          <a:p>
            <a:pPr marL="342900" indent="-342900">
              <a:spcAft>
                <a:spcPts val="1200"/>
              </a:spcAft>
              <a:buFont typeface="+mj-lt"/>
              <a:buAutoNum type="arabicPeriod"/>
            </a:pPr>
            <a:r>
              <a:rPr lang="en-US" sz="1200" dirty="0" smtClean="0"/>
              <a:t>The old woman hobbled to the merchant’s daughter, knocked at her door, said that she was going to the Holy Land, and asked </a:t>
            </a:r>
            <a:br>
              <a:rPr lang="en-US" sz="1200" dirty="0" smtClean="0"/>
            </a:br>
            <a:r>
              <a:rPr lang="en-US" sz="1200" dirty="0" smtClean="0"/>
              <a:t>for alms. She spoke so cunningly that the lovely maiden became quite bewitched and did not realize that she had blurted out where her secret mark was; and while all this talk was going on, the old </a:t>
            </a:r>
            <a:r>
              <a:rPr lang="en-US" sz="1200" spc="-10" dirty="0" smtClean="0"/>
              <a:t>woman slipped the girl’s right from the table and hid it in her sleeve.</a:t>
            </a:r>
          </a:p>
          <a:p>
            <a:pPr marL="342900" indent="-342900">
              <a:spcAft>
                <a:spcPts val="1200"/>
              </a:spcAft>
              <a:buFont typeface="+mj-lt"/>
              <a:buAutoNum type="arabicPeriod"/>
            </a:pPr>
            <a:r>
              <a:rPr lang="en-US" sz="1200" dirty="0" smtClean="0"/>
              <a:t>The merchant’s daughter, upon receiving her brother’s letter, set out immediately. As she traveled she knitted a golden glove and wept bitterly; her tears fell as diamonds, and she gathered these diamonds and studded the glove with them.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9000" y="368170"/>
            <a:ext cx="4826000" cy="6132447"/>
          </a:xfrm>
          <a:prstGeom prst="rect">
            <a:avLst/>
          </a:prstGeom>
        </p:spPr>
        <p:txBody>
          <a:bodyPr wrap="square">
            <a:spAutoFit/>
          </a:bodyPr>
          <a:lstStyle/>
          <a:p>
            <a:pPr marL="400050" indent="-400050">
              <a:spcAft>
                <a:spcPts val="1200"/>
              </a:spcAft>
            </a:pPr>
            <a:r>
              <a:rPr lang="en-US" sz="1800" b="1" dirty="0" smtClean="0"/>
              <a:t>Plurality Exercise</a:t>
            </a:r>
          </a:p>
          <a:p>
            <a:pPr>
              <a:spcAft>
                <a:spcPts val="900"/>
              </a:spcAft>
            </a:pPr>
            <a:r>
              <a:rPr lang="en-US" sz="1400" b="1" dirty="0" smtClean="0"/>
              <a:t>twelve daughters</a:t>
            </a:r>
          </a:p>
          <a:p>
            <a:pPr>
              <a:spcAft>
                <a:spcPts val="900"/>
              </a:spcAft>
            </a:pPr>
            <a:r>
              <a:rPr lang="en-US" sz="1400" b="1" dirty="0" smtClean="0"/>
              <a:t>twelve beds in one room</a:t>
            </a:r>
          </a:p>
          <a:p>
            <a:pPr>
              <a:spcAft>
                <a:spcPts val="900"/>
              </a:spcAft>
            </a:pPr>
            <a:r>
              <a:rPr lang="en-US" sz="1400" b="1" dirty="0" smtClean="0"/>
              <a:t>pairs of shoes under the beds</a:t>
            </a:r>
          </a:p>
          <a:p>
            <a:pPr>
              <a:spcAft>
                <a:spcPts val="900"/>
              </a:spcAft>
            </a:pPr>
            <a:r>
              <a:rPr lang="en-US" sz="1400" b="1" dirty="0" smtClean="0"/>
              <a:t>pairs of shoes worn out</a:t>
            </a:r>
          </a:p>
          <a:p>
            <a:pPr>
              <a:spcAft>
                <a:spcPts val="900"/>
              </a:spcAft>
            </a:pPr>
            <a:r>
              <a:rPr lang="en-US" sz="1400" b="1" dirty="0" smtClean="0"/>
              <a:t>princesses getting dressed for the dance</a:t>
            </a:r>
          </a:p>
          <a:p>
            <a:pPr>
              <a:spcAft>
                <a:spcPts val="900"/>
              </a:spcAft>
            </a:pPr>
            <a:r>
              <a:rPr lang="en-US" sz="1400" b="1" dirty="0" smtClean="0"/>
              <a:t>princesses filing down through the secret passageway</a:t>
            </a:r>
          </a:p>
          <a:p>
            <a:pPr>
              <a:spcAft>
                <a:spcPts val="900"/>
              </a:spcAft>
            </a:pPr>
            <a:r>
              <a:rPr lang="en-US" sz="1400" b="1" dirty="0" smtClean="0"/>
              <a:t>three avenues of trees</a:t>
            </a:r>
          </a:p>
          <a:p>
            <a:pPr>
              <a:spcAft>
                <a:spcPts val="900"/>
              </a:spcAft>
            </a:pPr>
            <a:r>
              <a:rPr lang="en-US" sz="1400" b="1" dirty="0" smtClean="0"/>
              <a:t>princes waiting inside the boats</a:t>
            </a:r>
          </a:p>
          <a:p>
            <a:pPr>
              <a:spcAft>
                <a:spcPts val="900"/>
              </a:spcAft>
            </a:pPr>
            <a:r>
              <a:rPr lang="en-US" sz="1400" b="1" dirty="0" smtClean="0"/>
              <a:t>princesses getting in the boats</a:t>
            </a:r>
          </a:p>
          <a:p>
            <a:pPr>
              <a:spcAft>
                <a:spcPts val="900"/>
              </a:spcAft>
            </a:pPr>
            <a:r>
              <a:rPr lang="en-US" sz="1400" b="1" dirty="0" smtClean="0"/>
              <a:t>boats going across the lake</a:t>
            </a:r>
          </a:p>
          <a:p>
            <a:pPr>
              <a:spcAft>
                <a:spcPts val="900"/>
              </a:spcAft>
            </a:pPr>
            <a:r>
              <a:rPr lang="en-US" sz="1400" b="1" dirty="0" smtClean="0"/>
              <a:t>musicians playing trumpets and drums</a:t>
            </a:r>
          </a:p>
          <a:p>
            <a:pPr>
              <a:spcAft>
                <a:spcPts val="900"/>
              </a:spcAft>
            </a:pPr>
            <a:r>
              <a:rPr lang="en-US" sz="1400" b="1" dirty="0" smtClean="0"/>
              <a:t>princes and princesses dancing</a:t>
            </a:r>
          </a:p>
          <a:p>
            <a:pPr>
              <a:spcAft>
                <a:spcPts val="900"/>
              </a:spcAft>
            </a:pPr>
            <a:r>
              <a:rPr lang="en-US" sz="1400" b="1" dirty="0" smtClean="0"/>
              <a:t>princesses saying farewell to the princes</a:t>
            </a:r>
          </a:p>
          <a:p>
            <a:pPr>
              <a:spcAft>
                <a:spcPts val="900"/>
              </a:spcAft>
            </a:pPr>
            <a:r>
              <a:rPr lang="en-US" sz="1400" b="1" dirty="0" smtClean="0"/>
              <a:t>princesses getting into bed</a:t>
            </a:r>
          </a:p>
          <a:p>
            <a:pPr>
              <a:spcAft>
                <a:spcPts val="900"/>
              </a:spcAft>
            </a:pPr>
            <a:r>
              <a:rPr lang="en-US" sz="1400" b="1" dirty="0" smtClean="0"/>
              <a:t>princesses at door eavesdropping on the soldier and </a:t>
            </a:r>
            <a:br>
              <a:rPr lang="en-US" sz="1400" b="1" dirty="0" smtClean="0"/>
            </a:br>
            <a:r>
              <a:rPr lang="en-US" sz="1400" b="1" dirty="0" smtClean="0"/>
              <a:t>the king</a:t>
            </a:r>
          </a:p>
          <a:p>
            <a:pPr>
              <a:spcAft>
                <a:spcPts val="900"/>
              </a:spcAft>
            </a:pPr>
            <a:r>
              <a:rPr lang="en-US" sz="1400" b="1" dirty="0" smtClean="0"/>
              <a:t>princesses standing in room with the soldier and </a:t>
            </a:r>
            <a:br>
              <a:rPr lang="en-US" sz="1400" b="1" dirty="0" smtClean="0"/>
            </a:br>
            <a:r>
              <a:rPr lang="en-US" sz="1400" b="1" dirty="0" smtClean="0"/>
              <a:t>the king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9000" y="1505396"/>
            <a:ext cx="4826000" cy="3847207"/>
          </a:xfrm>
          <a:prstGeom prst="rect">
            <a:avLst/>
          </a:prstGeom>
        </p:spPr>
        <p:txBody>
          <a:bodyPr wrap="square">
            <a:spAutoFit/>
          </a:bodyPr>
          <a:lstStyle/>
          <a:p>
            <a:pPr marL="400050" indent="-400050">
              <a:spcAft>
                <a:spcPts val="1200"/>
              </a:spcAft>
            </a:pPr>
            <a:r>
              <a:rPr lang="en-US" sz="1800" b="1" dirty="0" smtClean="0"/>
              <a:t>Character Development</a:t>
            </a:r>
          </a:p>
          <a:p>
            <a:pPr>
              <a:spcAft>
                <a:spcPts val="200"/>
              </a:spcAft>
            </a:pPr>
            <a:r>
              <a:rPr lang="en-US" sz="1400" b="1" dirty="0" smtClean="0"/>
              <a:t>Characters</a:t>
            </a:r>
          </a:p>
          <a:p>
            <a:pPr marL="119063" indent="-119063">
              <a:spcAft>
                <a:spcPts val="200"/>
              </a:spcAft>
              <a:buFont typeface="Arial"/>
              <a:buChar char="•"/>
            </a:pPr>
            <a:r>
              <a:rPr lang="en-US" sz="1200" dirty="0" smtClean="0"/>
              <a:t>the frog (in “The Frog Prince”)</a:t>
            </a:r>
          </a:p>
          <a:p>
            <a:pPr marL="119063" indent="-119063">
              <a:spcAft>
                <a:spcPts val="200"/>
              </a:spcAft>
              <a:buFont typeface="Arial"/>
              <a:buChar char="•"/>
            </a:pPr>
            <a:r>
              <a:rPr lang="en-US" sz="1200" dirty="0" smtClean="0"/>
              <a:t>the beggar woman (in “The Merchant’s Daughter and the Slanderer”)</a:t>
            </a:r>
          </a:p>
          <a:p>
            <a:pPr marL="119063" indent="-119063">
              <a:spcAft>
                <a:spcPts val="200"/>
              </a:spcAft>
              <a:buFont typeface="Arial"/>
              <a:buChar char="•"/>
            </a:pPr>
            <a:r>
              <a:rPr lang="en-US" sz="1200" dirty="0" smtClean="0"/>
              <a:t>the princess (in “The Bridge of Magpies”)</a:t>
            </a:r>
          </a:p>
          <a:p>
            <a:pPr marL="119063" indent="-119063">
              <a:spcAft>
                <a:spcPts val="200"/>
              </a:spcAft>
              <a:buFont typeface="Arial"/>
              <a:buChar char="•"/>
            </a:pPr>
            <a:r>
              <a:rPr lang="en-US" sz="1200" dirty="0" smtClean="0"/>
              <a:t>the magician (in “The Magic Mirror of Rabbi Adam”)</a:t>
            </a:r>
          </a:p>
          <a:p>
            <a:pPr marL="119063" indent="-119063">
              <a:spcAft>
                <a:spcPts val="200"/>
              </a:spcAft>
              <a:buFont typeface="Arial"/>
              <a:buChar char="•"/>
            </a:pPr>
            <a:r>
              <a:rPr lang="en-US" sz="1200" dirty="0" smtClean="0"/>
              <a:t>the youngest daughter (in “The Twelve Dancing Princesses”)</a:t>
            </a:r>
          </a:p>
          <a:p>
            <a:pPr>
              <a:spcBef>
                <a:spcPts val="1200"/>
              </a:spcBef>
              <a:spcAft>
                <a:spcPts val="0"/>
              </a:spcAft>
            </a:pPr>
            <a:r>
              <a:rPr lang="en-US" sz="1400" b="1" dirty="0" smtClean="0"/>
              <a:t>Questions</a:t>
            </a:r>
          </a:p>
          <a:p>
            <a:pPr marL="228600" indent="-228600">
              <a:spcAft>
                <a:spcPts val="0"/>
              </a:spcAft>
              <a:buFont typeface="+mj-lt"/>
              <a:buAutoNum type="arabicPeriod"/>
            </a:pPr>
            <a:r>
              <a:rPr lang="en-US" sz="1200" dirty="0" smtClean="0"/>
              <a:t>ask name</a:t>
            </a:r>
          </a:p>
          <a:p>
            <a:pPr marL="228600" indent="-228600">
              <a:spcAft>
                <a:spcPts val="0"/>
              </a:spcAft>
              <a:buFont typeface="+mj-lt"/>
              <a:buAutoNum type="arabicPeriod"/>
            </a:pPr>
            <a:r>
              <a:rPr lang="en-US" sz="1200" dirty="0" smtClean="0"/>
              <a:t>ask age</a:t>
            </a:r>
          </a:p>
          <a:p>
            <a:pPr marL="228600" indent="-228600">
              <a:spcAft>
                <a:spcPts val="0"/>
              </a:spcAft>
              <a:buFont typeface="+mj-lt"/>
              <a:buAutoNum type="arabicPeriod"/>
            </a:pPr>
            <a:r>
              <a:rPr lang="en-US" sz="1200" dirty="0" smtClean="0"/>
              <a:t>ask where life</a:t>
            </a:r>
          </a:p>
          <a:p>
            <a:pPr marL="228600" indent="-228600">
              <a:spcAft>
                <a:spcPts val="0"/>
              </a:spcAft>
              <a:buFont typeface="+mj-lt"/>
              <a:buAutoNum type="arabicPeriod"/>
            </a:pPr>
            <a:r>
              <a:rPr lang="en-US" sz="1200" dirty="0" smtClean="0"/>
              <a:t>ask about family / friends</a:t>
            </a:r>
          </a:p>
          <a:p>
            <a:pPr marL="228600" indent="-228600">
              <a:spcAft>
                <a:spcPts val="0"/>
              </a:spcAft>
              <a:buFont typeface="+mj-lt"/>
              <a:buAutoNum type="arabicPeriod"/>
            </a:pPr>
            <a:r>
              <a:rPr lang="en-US" sz="1200" dirty="0" smtClean="0"/>
              <a:t>ask what like to do</a:t>
            </a:r>
          </a:p>
          <a:p>
            <a:pPr marL="228600" indent="-228600">
              <a:spcAft>
                <a:spcPts val="0"/>
              </a:spcAft>
              <a:buFont typeface="+mj-lt"/>
              <a:buAutoNum type="arabicPeriod"/>
            </a:pPr>
            <a:r>
              <a:rPr lang="en-US" sz="1200" dirty="0" smtClean="0"/>
              <a:t>ask what don’t like</a:t>
            </a:r>
          </a:p>
          <a:p>
            <a:pPr marL="228600" indent="-228600">
              <a:spcAft>
                <a:spcPts val="0"/>
              </a:spcAft>
              <a:buFont typeface="+mj-lt"/>
              <a:buAutoNum type="arabicPeriod"/>
            </a:pPr>
            <a:r>
              <a:rPr lang="en-US" sz="1200" dirty="0" smtClean="0"/>
              <a:t>ask what character did yesterday</a:t>
            </a:r>
          </a:p>
          <a:p>
            <a:pPr marL="119063" indent="-119063">
              <a:spcAft>
                <a:spcPts val="900"/>
              </a:spcAft>
              <a:buFont typeface="Arial"/>
              <a:buChar char="•"/>
            </a:pPr>
            <a:endParaRPr lang="en-US" sz="12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883920" y="1577474"/>
            <a:ext cx="7355840" cy="370144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997325" indent="-1711325">
              <a:lnSpc>
                <a:spcPct val="140000"/>
              </a:lnSpc>
              <a:spcBef>
                <a:spcPts val="0"/>
              </a:spcBef>
              <a:spcAft>
                <a:spcPts val="1200"/>
              </a:spcAft>
            </a:pPr>
            <a:endParaRPr lang="en-US" sz="1800" dirty="0" smtClean="0"/>
          </a:p>
        </p:txBody>
      </p:sp>
      <p:sp>
        <p:nvSpPr>
          <p:cNvPr id="3" name="Content Placeholder 2"/>
          <p:cNvSpPr txBox="1">
            <a:spLocks/>
          </p:cNvSpPr>
          <p:nvPr/>
        </p:nvSpPr>
        <p:spPr bwMode="auto">
          <a:xfrm>
            <a:off x="711200" y="5278923"/>
            <a:ext cx="7721600" cy="132080"/>
          </a:xfrm>
          <a:prstGeom prst="rect">
            <a:avLst/>
          </a:prstGeom>
          <a:no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ctangle 3"/>
          <p:cNvSpPr/>
          <p:nvPr/>
        </p:nvSpPr>
        <p:spPr>
          <a:xfrm>
            <a:off x="2219143" y="3096274"/>
            <a:ext cx="4959699" cy="646331"/>
          </a:xfrm>
          <a:prstGeom prst="rect">
            <a:avLst/>
          </a:prstGeom>
        </p:spPr>
        <p:txBody>
          <a:bodyPr wrap="square">
            <a:spAutoFit/>
          </a:bodyPr>
          <a:lstStyle/>
          <a:p>
            <a:pPr indent="173038">
              <a:buFont typeface="Arial"/>
              <a:buChar char="•"/>
            </a:pPr>
            <a:r>
              <a:rPr lang="en-US" sz="1800" dirty="0" smtClean="0"/>
              <a:t>What I enjoyed about your story</a:t>
            </a:r>
          </a:p>
          <a:p>
            <a:pPr indent="173038">
              <a:buFont typeface="Arial"/>
              <a:buChar char="•"/>
            </a:pPr>
            <a:r>
              <a:rPr lang="en-US" sz="1800" dirty="0" smtClean="0"/>
              <a:t>What I didn’t understand about your story</a:t>
            </a:r>
            <a:endParaRPr lang="en-US"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883920" y="1577474"/>
            <a:ext cx="7355840" cy="370144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997325" indent="-1711325">
              <a:lnSpc>
                <a:spcPct val="140000"/>
              </a:lnSpc>
              <a:spcBef>
                <a:spcPts val="0"/>
              </a:spcBef>
              <a:spcAft>
                <a:spcPts val="1200"/>
              </a:spcAft>
            </a:pPr>
            <a:endParaRPr lang="en-US" sz="1800" dirty="0" smtClean="0"/>
          </a:p>
        </p:txBody>
      </p:sp>
      <p:sp>
        <p:nvSpPr>
          <p:cNvPr id="3" name="Content Placeholder 2"/>
          <p:cNvSpPr txBox="1">
            <a:spLocks/>
          </p:cNvSpPr>
          <p:nvPr/>
        </p:nvSpPr>
        <p:spPr bwMode="auto">
          <a:xfrm>
            <a:off x="711200" y="5278923"/>
            <a:ext cx="7721600" cy="132080"/>
          </a:xfrm>
          <a:prstGeom prst="rect">
            <a:avLst/>
          </a:prstGeom>
          <a:no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ctangle 3"/>
          <p:cNvSpPr/>
          <p:nvPr/>
        </p:nvSpPr>
        <p:spPr>
          <a:xfrm>
            <a:off x="2259248" y="2548168"/>
            <a:ext cx="4959699" cy="1754327"/>
          </a:xfrm>
          <a:prstGeom prst="rect">
            <a:avLst/>
          </a:prstGeom>
        </p:spPr>
        <p:txBody>
          <a:bodyPr wrap="square">
            <a:spAutoFit/>
          </a:bodyPr>
          <a:lstStyle/>
          <a:p>
            <a:pPr marL="280988" indent="-280988">
              <a:buFont typeface="+mj-lt"/>
              <a:buAutoNum type="arabicPeriod"/>
            </a:pPr>
            <a:r>
              <a:rPr lang="en-US" sz="1800" dirty="0" smtClean="0"/>
              <a:t>name of teacher</a:t>
            </a:r>
          </a:p>
          <a:p>
            <a:pPr marL="280988" indent="-280988">
              <a:buFont typeface="+mj-lt"/>
              <a:buAutoNum type="arabicPeriod"/>
            </a:pPr>
            <a:r>
              <a:rPr lang="en-US" sz="1800" dirty="0" smtClean="0"/>
              <a:t>what grade</a:t>
            </a:r>
          </a:p>
          <a:p>
            <a:pPr marL="280988" indent="-280988">
              <a:buFont typeface="+mj-lt"/>
              <a:buAutoNum type="arabicPeriod"/>
            </a:pPr>
            <a:r>
              <a:rPr lang="en-US" sz="1800" dirty="0" smtClean="0"/>
              <a:t>describe appearance</a:t>
            </a:r>
          </a:p>
          <a:p>
            <a:pPr marL="280988" indent="-280988">
              <a:buFont typeface="+mj-lt"/>
              <a:buAutoNum type="arabicPeriod"/>
            </a:pPr>
            <a:r>
              <a:rPr lang="en-US" sz="1800" dirty="0" smtClean="0"/>
              <a:t>describe characteristic behaviors/habits</a:t>
            </a:r>
          </a:p>
          <a:p>
            <a:pPr marL="280988" indent="-280988">
              <a:buFont typeface="+mj-lt"/>
              <a:buAutoNum type="arabicPeriod"/>
            </a:pPr>
            <a:r>
              <a:rPr lang="en-US" sz="1800" dirty="0" smtClean="0"/>
              <a:t>describe an incident</a:t>
            </a:r>
          </a:p>
          <a:p>
            <a:pPr marL="280988" indent="-280988">
              <a:buFont typeface="+mj-lt"/>
              <a:buAutoNum type="arabicPeriod"/>
            </a:pPr>
            <a:r>
              <a:rPr lang="en-US" sz="1800" dirty="0" smtClean="0"/>
              <a:t>share your opinion of the teacher</a:t>
            </a: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883920" y="1577474"/>
            <a:ext cx="7355840" cy="370144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997325" indent="-1711325">
              <a:lnSpc>
                <a:spcPct val="140000"/>
              </a:lnSpc>
              <a:spcBef>
                <a:spcPts val="0"/>
              </a:spcBef>
              <a:spcAft>
                <a:spcPts val="1200"/>
              </a:spcAft>
            </a:pPr>
            <a:endParaRPr lang="en-US" sz="1800" dirty="0" smtClean="0"/>
          </a:p>
        </p:txBody>
      </p:sp>
      <p:sp>
        <p:nvSpPr>
          <p:cNvPr id="3" name="Content Placeholder 2"/>
          <p:cNvSpPr txBox="1">
            <a:spLocks/>
          </p:cNvSpPr>
          <p:nvPr/>
        </p:nvSpPr>
        <p:spPr bwMode="auto">
          <a:xfrm>
            <a:off x="711200" y="5278923"/>
            <a:ext cx="7721600" cy="132080"/>
          </a:xfrm>
          <a:prstGeom prst="rect">
            <a:avLst/>
          </a:prstGeom>
          <a:no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US"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ctangle 3"/>
          <p:cNvSpPr/>
          <p:nvPr/>
        </p:nvSpPr>
        <p:spPr>
          <a:xfrm>
            <a:off x="1724510" y="3096274"/>
            <a:ext cx="5708331" cy="923330"/>
          </a:xfrm>
          <a:prstGeom prst="rect">
            <a:avLst/>
          </a:prstGeom>
        </p:spPr>
        <p:txBody>
          <a:bodyPr wrap="square">
            <a:spAutoFit/>
          </a:bodyPr>
          <a:lstStyle/>
          <a:p>
            <a:r>
              <a:rPr lang="en-US" sz="1800" dirty="0" smtClean="0"/>
              <a:t>We have a visitor this morning. His name is Dr. Smith. He is hearing. He will be here all morning to give us a hand with our science projects </a:t>
            </a:r>
            <a:endParaRPr lang="en-US"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0851" y="270036"/>
            <a:ext cx="4822298" cy="6360714"/>
          </a:xfrm>
          <a:prstGeom prst="rect">
            <a:avLst/>
          </a:prstGeom>
        </p:spPr>
        <p:txBody>
          <a:bodyPr wrap="square">
            <a:spAutoFit/>
          </a:bodyPr>
          <a:lstStyle/>
          <a:p>
            <a:pPr marL="400050" indent="-400050">
              <a:spcAft>
                <a:spcPts val="0"/>
              </a:spcAft>
            </a:pPr>
            <a:r>
              <a:rPr lang="en-US" sz="1800" b="1" dirty="0" smtClean="0"/>
              <a:t>Cross-Cultural Discussions</a:t>
            </a:r>
          </a:p>
          <a:p>
            <a:pPr marL="287338" indent="-287338">
              <a:spcBef>
                <a:spcPts val="800"/>
              </a:spcBef>
              <a:spcAft>
                <a:spcPts val="0"/>
              </a:spcAft>
              <a:buFont typeface="+mj-lt"/>
              <a:buAutoNum type="arabicPeriod"/>
            </a:pPr>
            <a:r>
              <a:rPr lang="en-US" sz="1200" dirty="0" smtClean="0">
                <a:solidFill>
                  <a:srgbClr val="000000"/>
                </a:solidFill>
              </a:rPr>
              <a:t>A Deaf person asks you to interpret but you are unsure of </a:t>
            </a:r>
            <a:br>
              <a:rPr lang="en-US" sz="1200" dirty="0" smtClean="0">
                <a:solidFill>
                  <a:srgbClr val="000000"/>
                </a:solidFill>
              </a:rPr>
            </a:br>
            <a:r>
              <a:rPr lang="en-US" sz="1200" dirty="0" smtClean="0">
                <a:solidFill>
                  <a:srgbClr val="000000"/>
                </a:solidFill>
              </a:rPr>
              <a:t>your ability to handle the situation.</a:t>
            </a:r>
          </a:p>
          <a:p>
            <a:pPr marL="287338" indent="-287338">
              <a:spcBef>
                <a:spcPts val="800"/>
              </a:spcBef>
              <a:spcAft>
                <a:spcPts val="0"/>
              </a:spcAft>
              <a:buFont typeface="+mj-lt"/>
              <a:buAutoNum type="arabicPeriod"/>
            </a:pPr>
            <a:r>
              <a:rPr lang="en-US" sz="1200" dirty="0" smtClean="0">
                <a:solidFill>
                  <a:srgbClr val="000000"/>
                </a:solidFill>
              </a:rPr>
              <a:t>You and a Deaf student are in a class together. His / her hearing aid is making a noise which is making it difficult for you to </a:t>
            </a:r>
            <a:br>
              <a:rPr lang="en-US" sz="1200" dirty="0" smtClean="0">
                <a:solidFill>
                  <a:srgbClr val="000000"/>
                </a:solidFill>
              </a:rPr>
            </a:br>
            <a:r>
              <a:rPr lang="en-US" sz="1200" dirty="0" smtClean="0">
                <a:solidFill>
                  <a:srgbClr val="000000"/>
                </a:solidFill>
              </a:rPr>
              <a:t>hear the discussion.</a:t>
            </a:r>
          </a:p>
          <a:p>
            <a:pPr marL="287338" indent="-287338">
              <a:spcBef>
                <a:spcPts val="800"/>
              </a:spcBef>
              <a:spcAft>
                <a:spcPts val="0"/>
              </a:spcAft>
              <a:buFont typeface="+mj-lt"/>
              <a:buAutoNum type="arabicPeriod"/>
            </a:pPr>
            <a:r>
              <a:rPr lang="en-US" sz="1200" dirty="0" smtClean="0">
                <a:solidFill>
                  <a:srgbClr val="000000"/>
                </a:solidFill>
              </a:rPr>
              <a:t>A Deaf person voices and signs at the same time when talking with you. S / he thinks it’ll make it easier for you to understand them but you find it distracting.</a:t>
            </a:r>
          </a:p>
          <a:p>
            <a:pPr marL="287338" indent="-287338">
              <a:spcBef>
                <a:spcPts val="800"/>
              </a:spcBef>
              <a:spcAft>
                <a:spcPts val="0"/>
              </a:spcAft>
              <a:buFont typeface="+mj-lt"/>
              <a:buAutoNum type="arabicPeriod"/>
            </a:pPr>
            <a:r>
              <a:rPr lang="en-US" sz="1200" dirty="0" smtClean="0">
                <a:solidFill>
                  <a:srgbClr val="000000"/>
                </a:solidFill>
              </a:rPr>
              <a:t>You are sitting next to a Deaf couple with hearing kids. The </a:t>
            </a:r>
            <a:br>
              <a:rPr lang="en-US" sz="1200" dirty="0" smtClean="0">
                <a:solidFill>
                  <a:srgbClr val="000000"/>
                </a:solidFill>
              </a:rPr>
            </a:br>
            <a:r>
              <a:rPr lang="en-US" sz="1200" dirty="0" smtClean="0">
                <a:solidFill>
                  <a:srgbClr val="000000"/>
                </a:solidFill>
              </a:rPr>
              <a:t>kids are making a lot of noise and disturbing you and others </a:t>
            </a:r>
            <a:br>
              <a:rPr lang="en-US" sz="1200" dirty="0" smtClean="0">
                <a:solidFill>
                  <a:srgbClr val="000000"/>
                </a:solidFill>
              </a:rPr>
            </a:br>
            <a:r>
              <a:rPr lang="en-US" sz="1200" dirty="0" smtClean="0">
                <a:solidFill>
                  <a:srgbClr val="000000"/>
                </a:solidFill>
              </a:rPr>
              <a:t>who are trying to ignore the commotion and focus on the </a:t>
            </a:r>
            <a:br>
              <a:rPr lang="en-US" sz="1200" dirty="0" smtClean="0">
                <a:solidFill>
                  <a:srgbClr val="000000"/>
                </a:solidFill>
              </a:rPr>
            </a:br>
            <a:r>
              <a:rPr lang="en-US" sz="1200" dirty="0" smtClean="0">
                <a:solidFill>
                  <a:srgbClr val="000000"/>
                </a:solidFill>
              </a:rPr>
              <a:t>church services.</a:t>
            </a:r>
          </a:p>
          <a:p>
            <a:pPr marL="287338" indent="-287338">
              <a:spcBef>
                <a:spcPts val="800"/>
              </a:spcBef>
              <a:spcAft>
                <a:spcPts val="0"/>
              </a:spcAft>
              <a:buFont typeface="+mj-lt"/>
              <a:buAutoNum type="arabicPeriod"/>
            </a:pPr>
            <a:r>
              <a:rPr lang="en-US" sz="1200" dirty="0" smtClean="0">
                <a:solidFill>
                  <a:srgbClr val="000000"/>
                </a:solidFill>
              </a:rPr>
              <a:t>You are a volunteer in a self-contained classroom with about 10 deaf children. The hearing teacher knows sign language but when she talks about the kids, she doesn’t sign, and says </a:t>
            </a:r>
            <a:br>
              <a:rPr lang="en-US" sz="1200" dirty="0" smtClean="0">
                <a:solidFill>
                  <a:srgbClr val="000000"/>
                </a:solidFill>
              </a:rPr>
            </a:br>
            <a:r>
              <a:rPr lang="en-US" sz="1200" dirty="0" smtClean="0">
                <a:solidFill>
                  <a:srgbClr val="000000"/>
                </a:solidFill>
              </a:rPr>
              <a:t>things in front of them she would never say if the children </a:t>
            </a:r>
            <a:br>
              <a:rPr lang="en-US" sz="1200" dirty="0" smtClean="0">
                <a:solidFill>
                  <a:srgbClr val="000000"/>
                </a:solidFill>
              </a:rPr>
            </a:br>
            <a:r>
              <a:rPr lang="en-US" sz="1200" dirty="0" smtClean="0">
                <a:solidFill>
                  <a:srgbClr val="000000"/>
                </a:solidFill>
              </a:rPr>
              <a:t>could hear.</a:t>
            </a:r>
          </a:p>
          <a:p>
            <a:pPr marL="287338" indent="-287338">
              <a:spcBef>
                <a:spcPts val="800"/>
              </a:spcBef>
              <a:spcAft>
                <a:spcPts val="0"/>
              </a:spcAft>
              <a:buFont typeface="+mj-lt"/>
              <a:buAutoNum type="arabicPeriod"/>
            </a:pPr>
            <a:r>
              <a:rPr lang="en-US" sz="1200" dirty="0" smtClean="0">
                <a:solidFill>
                  <a:srgbClr val="000000"/>
                </a:solidFill>
              </a:rPr>
              <a:t>Your friend is upset because she just found out that her baby </a:t>
            </a:r>
            <a:br>
              <a:rPr lang="en-US" sz="1200" dirty="0" smtClean="0">
                <a:solidFill>
                  <a:srgbClr val="000000"/>
                </a:solidFill>
              </a:rPr>
            </a:br>
            <a:r>
              <a:rPr lang="en-US" sz="1200" dirty="0" smtClean="0">
                <a:solidFill>
                  <a:srgbClr val="000000"/>
                </a:solidFill>
              </a:rPr>
              <a:t>is Deaf.</a:t>
            </a:r>
          </a:p>
          <a:p>
            <a:pPr marL="287338" indent="-287338">
              <a:spcBef>
                <a:spcPts val="800"/>
              </a:spcBef>
              <a:spcAft>
                <a:spcPts val="0"/>
              </a:spcAft>
              <a:buFont typeface="+mj-lt"/>
              <a:buAutoNum type="arabicPeriod"/>
            </a:pPr>
            <a:r>
              <a:rPr lang="en-US" sz="1200" dirty="0" smtClean="0">
                <a:solidFill>
                  <a:srgbClr val="000000"/>
                </a:solidFill>
              </a:rPr>
              <a:t>You are sitting with your Deaf friend at a cafe ready to order. </a:t>
            </a:r>
            <a:br>
              <a:rPr lang="en-US" sz="1200" dirty="0" smtClean="0">
                <a:solidFill>
                  <a:srgbClr val="000000"/>
                </a:solidFill>
              </a:rPr>
            </a:br>
            <a:r>
              <a:rPr lang="en-US" sz="1200" dirty="0" smtClean="0">
                <a:solidFill>
                  <a:srgbClr val="000000"/>
                </a:solidFill>
              </a:rPr>
              <a:t>The waitress comes to you to ask you what your Deaf friend wants.</a:t>
            </a:r>
          </a:p>
          <a:p>
            <a:pPr marL="287338" indent="-287338">
              <a:spcBef>
                <a:spcPts val="800"/>
              </a:spcBef>
              <a:spcAft>
                <a:spcPts val="0"/>
              </a:spcAft>
              <a:buFont typeface="+mj-lt"/>
              <a:buAutoNum type="arabicPeriod"/>
            </a:pPr>
            <a:r>
              <a:rPr lang="en-US" sz="1200" dirty="0" smtClean="0">
                <a:solidFill>
                  <a:srgbClr val="000000"/>
                </a:solidFill>
              </a:rPr>
              <a:t>You always sign when you are at the school for the Deaf but some people who works at the school prefer to use their voice and sign only when Deaf people approach them. You feel uncomfortable not signing, but if you insist on sighing, you are afraid the hearing person will thing you are being obnoxious </a:t>
            </a:r>
            <a:br>
              <a:rPr lang="en-US" sz="1200" dirty="0" smtClean="0">
                <a:solidFill>
                  <a:srgbClr val="000000"/>
                </a:solidFill>
              </a:rPr>
            </a:br>
            <a:r>
              <a:rPr lang="en-US" sz="1200" dirty="0" smtClean="0">
                <a:solidFill>
                  <a:srgbClr val="000000"/>
                </a:solidFill>
              </a:rPr>
              <a:t>or a show-off.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90775" y="2262014"/>
            <a:ext cx="5028092" cy="2333972"/>
          </a:xfrm>
          <a:prstGeom prst="rect">
            <a:avLst/>
          </a:prstGeom>
        </p:spPr>
        <p:txBody>
          <a:bodyPr wrap="square">
            <a:spAutoFit/>
          </a:bodyPr>
          <a:lstStyle/>
          <a:p>
            <a:pPr marL="400050" indent="-400050">
              <a:spcAft>
                <a:spcPts val="1200"/>
              </a:spcAft>
            </a:pPr>
            <a:r>
              <a:rPr lang="en-US" sz="1800" b="1" dirty="0" smtClean="0"/>
              <a:t>“The Twelve Dancing Princesses”</a:t>
            </a:r>
          </a:p>
          <a:p>
            <a:pPr marL="400050" indent="-400050">
              <a:lnSpc>
                <a:spcPct val="150000"/>
              </a:lnSpc>
              <a:spcBef>
                <a:spcPts val="2000"/>
              </a:spcBef>
              <a:spcAft>
                <a:spcPts val="0"/>
              </a:spcAft>
            </a:pPr>
            <a:r>
              <a:rPr lang="en-US" sz="1400" b="1" dirty="0" smtClean="0"/>
              <a:t>INTRODUCTION</a:t>
            </a:r>
          </a:p>
          <a:p>
            <a:pPr marL="400050" indent="-400050">
              <a:spcBef>
                <a:spcPts val="1200"/>
              </a:spcBef>
              <a:spcAft>
                <a:spcPts val="0"/>
              </a:spcAft>
            </a:pPr>
            <a:r>
              <a:rPr lang="en-US" sz="1400" b="1" dirty="0" smtClean="0"/>
              <a:t>Scene 2</a:t>
            </a:r>
          </a:p>
          <a:p>
            <a:pPr indent="398463" algn="just">
              <a:spcBef>
                <a:spcPts val="0"/>
              </a:spcBef>
              <a:spcAft>
                <a:spcPts val="0"/>
              </a:spcAft>
            </a:pPr>
            <a:r>
              <a:rPr lang="en-US" sz="1400" dirty="0" smtClean="0"/>
              <a:t>The king declared that if any man discovered the secret of the worn-out shoes he could choose whichever princess he wanted for his wife. But whoever failed after three days would be put to death.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7888" y="2090172"/>
            <a:ext cx="4901646" cy="2677656"/>
          </a:xfrm>
          <a:prstGeom prst="rect">
            <a:avLst/>
          </a:prstGeom>
        </p:spPr>
        <p:txBody>
          <a:bodyPr wrap="square">
            <a:spAutoFit/>
          </a:bodyPr>
          <a:lstStyle/>
          <a:p>
            <a:pPr marL="400050" indent="-400050">
              <a:spcBef>
                <a:spcPts val="1200"/>
              </a:spcBef>
              <a:spcAft>
                <a:spcPts val="0"/>
              </a:spcAft>
            </a:pPr>
            <a:r>
              <a:rPr lang="en-US" sz="1400" b="1" dirty="0" smtClean="0"/>
              <a:t>Scene 3</a:t>
            </a:r>
          </a:p>
          <a:p>
            <a:pPr indent="398463" algn="just">
              <a:spcBef>
                <a:spcPts val="0"/>
              </a:spcBef>
              <a:spcAft>
                <a:spcPts val="0"/>
              </a:spcAft>
            </a:pPr>
            <a:r>
              <a:rPr lang="en-US" sz="1400" dirty="0" smtClean="0"/>
              <a:t>A king’s son took up the challenge. In the evening of his arrival he was taken to the anteroom next to the princesses, to keep watch. His bed was made up there, and so that they could not do anything or leave without being seen, the door of the room was left open. But the eyes of the prince grew heavy and he fell asleep. In the morning he found the princesses’ shoes full of holes. The same thing happened the second night and also the third night. The prince was then granted no mercy, and the king ordered the prince’s head to be cut off. Other princes came but the same thing happened to all of them.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7887" y="1690062"/>
            <a:ext cx="4842380" cy="3477876"/>
          </a:xfrm>
          <a:prstGeom prst="rect">
            <a:avLst/>
          </a:prstGeom>
        </p:spPr>
        <p:txBody>
          <a:bodyPr wrap="square">
            <a:spAutoFit/>
          </a:bodyPr>
          <a:lstStyle/>
          <a:p>
            <a:pPr marL="400050" indent="-400050">
              <a:spcBef>
                <a:spcPts val="1200"/>
              </a:spcBef>
              <a:spcAft>
                <a:spcPts val="0"/>
              </a:spcAft>
            </a:pPr>
            <a:r>
              <a:rPr lang="en-US" sz="1400" b="1" dirty="0" smtClean="0"/>
              <a:t>BODY</a:t>
            </a:r>
          </a:p>
          <a:p>
            <a:pPr marL="400050" indent="-400050">
              <a:spcBef>
                <a:spcPts val="1200"/>
              </a:spcBef>
              <a:spcAft>
                <a:spcPts val="0"/>
              </a:spcAft>
            </a:pPr>
            <a:r>
              <a:rPr lang="en-US" sz="1400" b="1" dirty="0" smtClean="0"/>
              <a:t>Scene 4</a:t>
            </a:r>
          </a:p>
          <a:p>
            <a:pPr indent="398463" algn="just">
              <a:spcBef>
                <a:spcPts val="0"/>
              </a:spcBef>
              <a:spcAft>
                <a:spcPts val="0"/>
              </a:spcAft>
            </a:pPr>
            <a:r>
              <a:rPr lang="en-US" sz="1400" dirty="0" smtClean="0"/>
              <a:t>Now it happened that a poor soldier, who had been wounded and could no longer serve, found himself on the road to town where the king lived. There he fell in with an old woman who asked him where he intended to go. “I really don’t know,” he said. And he added in fun, “but I want to discover where the princesses dance and after that I should like to become king.”</a:t>
            </a:r>
          </a:p>
          <a:p>
            <a:pPr indent="398463" algn="just">
              <a:spcBef>
                <a:spcPts val="0"/>
              </a:spcBef>
              <a:spcAft>
                <a:spcPts val="0"/>
              </a:spcAft>
            </a:pPr>
            <a:r>
              <a:rPr lang="en-US" sz="1400" dirty="0" smtClean="0"/>
              <a:t>“Well, that is not so difficult,” said the old woman. “You must not drink the wine which the princesses will give you in the evening, and you must pretend to fall asleep.” Whereupon she gave him a short cloak, saying, “When you wear this you will be invisible, and then you can slip out after the twelve princesses.”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33367" y="2767280"/>
            <a:ext cx="5041566" cy="1323439"/>
          </a:xfrm>
          <a:prstGeom prst="rect">
            <a:avLst/>
          </a:prstGeom>
        </p:spPr>
        <p:txBody>
          <a:bodyPr wrap="square">
            <a:spAutoFit/>
          </a:bodyPr>
          <a:lstStyle/>
          <a:p>
            <a:pPr marL="400050" indent="-400050" algn="just">
              <a:spcAft>
                <a:spcPts val="1200"/>
              </a:spcAft>
            </a:pPr>
            <a:r>
              <a:rPr lang="en-US" sz="1400" b="1" dirty="0" smtClean="0"/>
              <a:t>Scene 5</a:t>
            </a:r>
          </a:p>
          <a:p>
            <a:pPr indent="398463" algn="just">
              <a:spcAft>
                <a:spcPts val="1200"/>
              </a:spcAft>
            </a:pPr>
            <a:r>
              <a:rPr lang="en-US" sz="1400" dirty="0" smtClean="0"/>
              <a:t>When the soldier heard the good advice he considered it seriously, plucked up with courage to appear before the king, and offered himself as a suitor. He was as well received as the others and was dressed in royal garments.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3366" y="2367171"/>
            <a:ext cx="5477267" cy="2123658"/>
          </a:xfrm>
          <a:prstGeom prst="rect">
            <a:avLst/>
          </a:prstGeom>
        </p:spPr>
        <p:txBody>
          <a:bodyPr wrap="square">
            <a:spAutoFit/>
          </a:bodyPr>
          <a:lstStyle/>
          <a:p>
            <a:pPr marL="400050" indent="-400050" algn="just">
              <a:spcAft>
                <a:spcPts val="1200"/>
              </a:spcAft>
            </a:pPr>
            <a:r>
              <a:rPr lang="en-US" sz="1400" b="1" dirty="0" smtClean="0"/>
              <a:t>Scene 6</a:t>
            </a:r>
          </a:p>
          <a:p>
            <a:pPr indent="398463" algn="just">
              <a:spcAft>
                <a:spcPts val="1200"/>
              </a:spcAft>
            </a:pPr>
            <a:r>
              <a:rPr lang="en-US" sz="1400" dirty="0" smtClean="0"/>
              <a:t>In the evening, when bedtime came, he was conducted to the anteroom. As he was about to go to bed the eldest princess appeared, bringing him a cup of wine. Secretly, he threw the wine away, and then he lay down and began to snore as though in deepest sleep.</a:t>
            </a:r>
          </a:p>
          <a:p>
            <a:pPr indent="398463" algn="just">
              <a:spcAft>
                <a:spcPts val="1200"/>
              </a:spcAft>
            </a:pPr>
            <a:r>
              <a:rPr lang="en-US" sz="1400" dirty="0" smtClean="0"/>
              <a:t>The twelve princesses heard him and laughed. The eldest said, “He too must forfeit his life.”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3366" y="1967061"/>
            <a:ext cx="5477267" cy="2923878"/>
          </a:xfrm>
          <a:prstGeom prst="rect">
            <a:avLst/>
          </a:prstGeom>
        </p:spPr>
        <p:txBody>
          <a:bodyPr wrap="square">
            <a:spAutoFit/>
          </a:bodyPr>
          <a:lstStyle/>
          <a:p>
            <a:pPr marL="400050" indent="-400050" algn="just">
              <a:spcAft>
                <a:spcPts val="1200"/>
              </a:spcAft>
            </a:pPr>
            <a:r>
              <a:rPr lang="en-US" sz="1400" b="1" dirty="0" smtClean="0"/>
              <a:t>Scene 7</a:t>
            </a:r>
          </a:p>
          <a:p>
            <a:pPr indent="398463" algn="just">
              <a:spcAft>
                <a:spcPts val="1200"/>
              </a:spcAft>
            </a:pPr>
            <a:r>
              <a:rPr lang="en-US" sz="1400" dirty="0" smtClean="0"/>
              <a:t>Then they got up, opened cupboards, chests, and cases, and brought out their beautiful dresses. They decked themselves before the glass, skipping about and reveling in the prospect of the dance. </a:t>
            </a:r>
          </a:p>
          <a:p>
            <a:pPr indent="398463" algn="just">
              <a:spcAft>
                <a:spcPts val="1200"/>
              </a:spcAft>
            </a:pPr>
            <a:r>
              <a:rPr lang="en-US" sz="1400" dirty="0" smtClean="0"/>
              <a:t>Only the youngest sister said, “I don’t know what it is. You may rejoice, but I feel so uneasy.”</a:t>
            </a:r>
          </a:p>
          <a:p>
            <a:pPr indent="398463" algn="just">
              <a:spcAft>
                <a:spcPts val="1200"/>
              </a:spcAft>
            </a:pPr>
            <a:r>
              <a:rPr lang="en-US" sz="1400" dirty="0" smtClean="0"/>
              <a:t>“You are a little goose,” answered the eldest. “You are always frightened. Have you forgotten how many have come here in vain? Why, even without our sleeping potion the soldier would have slept soundly.”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3366" y="2659558"/>
            <a:ext cx="4702901" cy="1538883"/>
          </a:xfrm>
          <a:prstGeom prst="rect">
            <a:avLst/>
          </a:prstGeom>
        </p:spPr>
        <p:txBody>
          <a:bodyPr wrap="square">
            <a:spAutoFit/>
          </a:bodyPr>
          <a:lstStyle/>
          <a:p>
            <a:pPr marL="400050" indent="-400050" algn="just">
              <a:spcAft>
                <a:spcPts val="1200"/>
              </a:spcAft>
            </a:pPr>
            <a:r>
              <a:rPr lang="en-US" sz="1400" b="1" dirty="0" smtClean="0"/>
              <a:t>Scene 8</a:t>
            </a:r>
          </a:p>
          <a:p>
            <a:pPr indent="398463" algn="just">
              <a:spcAft>
                <a:spcPts val="1200"/>
              </a:spcAft>
            </a:pPr>
            <a:r>
              <a:rPr lang="en-US" sz="1400" dirty="0" smtClean="0"/>
              <a:t>When they were all ready they looked in on the soldier to see that his eyes were shut and he did not stir. The eldest went up to one of the beds and knocked on it. It sank into the earth and they descended through the opening one after another, the eldest first.</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1743</TotalTime>
  <Words>1921</Words>
  <Application>Microsoft Office PowerPoint</Application>
  <PresentationFormat>On-screen Show (4:3)</PresentationFormat>
  <Paragraphs>205</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Vividline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sophialouise</dc:creator>
  <cp:lastModifiedBy>Josef Harrison</cp:lastModifiedBy>
  <cp:revision>843</cp:revision>
  <dcterms:created xsi:type="dcterms:W3CDTF">2012-10-31T22:43:28Z</dcterms:created>
  <dcterms:modified xsi:type="dcterms:W3CDTF">2017-05-11T18:03:05Z</dcterms:modified>
</cp:coreProperties>
</file>